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2" r:id="rId5"/>
    <p:sldId id="256" r:id="rId6"/>
    <p:sldId id="258" r:id="rId7"/>
    <p:sldId id="268" r:id="rId8"/>
    <p:sldId id="269" r:id="rId9"/>
    <p:sldId id="267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y Hayter" initials="EH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C0CB"/>
    <a:srgbClr val="6CC4DF"/>
    <a:srgbClr val="009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8382" autoAdjust="0"/>
  </p:normalViewPr>
  <p:slideViewPr>
    <p:cSldViewPr>
      <p:cViewPr>
        <p:scale>
          <a:sx n="49" d="100"/>
          <a:sy n="49" d="100"/>
        </p:scale>
        <p:origin x="-1282" y="-163"/>
      </p:cViewPr>
      <p:guideLst>
        <p:guide orient="horz" pos="482"/>
        <p:guide orient="horz" pos="3884"/>
        <p:guide pos="5302"/>
        <p:guide pos="4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19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87F823-8D48-4C2F-A96E-04AF8B39A3E3}" type="doc">
      <dgm:prSet loTypeId="urn:microsoft.com/office/officeart/2005/8/layout/bProcess3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C5282E1A-7612-43AB-BF12-8FA7E0E1131F}">
      <dgm:prSet phldrT="[Text]" custT="1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pPr algn="ctr"/>
          <a:r>
            <a:rPr lang="en-GB" sz="1600" b="1" dirty="0" smtClean="0">
              <a:solidFill>
                <a:schemeClr val="bg1"/>
              </a:solidFill>
            </a:rPr>
            <a:t>TOPIC 1 </a:t>
          </a:r>
        </a:p>
        <a:p>
          <a:pPr algn="ctr"/>
          <a:r>
            <a:rPr lang="en-GB" sz="1600" b="1" dirty="0" smtClean="0">
              <a:solidFill>
                <a:schemeClr val="bg1"/>
              </a:solidFill>
            </a:rPr>
            <a:t>Know your audience</a:t>
          </a:r>
          <a:endParaRPr lang="en-GB" sz="1600" b="1" dirty="0">
            <a:solidFill>
              <a:schemeClr val="bg1"/>
            </a:solidFill>
          </a:endParaRPr>
        </a:p>
      </dgm:t>
    </dgm:pt>
    <dgm:pt modelId="{54AFE34E-22E1-4171-B008-D0ECD043B0F3}" type="parTrans" cxnId="{6D395702-26C9-436F-A667-997D2CFA3168}">
      <dgm:prSet/>
      <dgm:spPr/>
      <dgm:t>
        <a:bodyPr/>
        <a:lstStyle/>
        <a:p>
          <a:pPr algn="ctr"/>
          <a:endParaRPr lang="en-GB" sz="1100"/>
        </a:p>
      </dgm:t>
    </dgm:pt>
    <dgm:pt modelId="{C6283F44-1011-4B60-95F6-B4A195472A12}" type="sibTrans" cxnId="{6D395702-26C9-436F-A667-997D2CFA3168}">
      <dgm:prSet custT="1"/>
      <dgm:spPr/>
      <dgm:t>
        <a:bodyPr/>
        <a:lstStyle/>
        <a:p>
          <a:pPr algn="ctr"/>
          <a:endParaRPr lang="en-GB" sz="1100"/>
        </a:p>
      </dgm:t>
    </dgm:pt>
    <dgm:pt modelId="{8BC6C03E-F8A1-4831-BB4A-7A32428C2ECB}">
      <dgm:prSet phldrT="[Text]" custT="1"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pPr algn="ctr"/>
          <a:r>
            <a:rPr lang="en-GB" sz="1600" b="1" dirty="0" smtClean="0">
              <a:solidFill>
                <a:schemeClr val="bg1"/>
              </a:solidFill>
            </a:rPr>
            <a:t>TOPIC 2 </a:t>
          </a:r>
        </a:p>
        <a:p>
          <a:pPr algn="ctr"/>
          <a:r>
            <a:rPr lang="en-GB" sz="1600" b="1" dirty="0" smtClean="0">
              <a:solidFill>
                <a:schemeClr val="bg1"/>
              </a:solidFill>
            </a:rPr>
            <a:t>Designing effective messages</a:t>
          </a:r>
          <a:endParaRPr lang="en-GB" sz="1600" b="1" dirty="0">
            <a:solidFill>
              <a:schemeClr val="bg1"/>
            </a:solidFill>
          </a:endParaRPr>
        </a:p>
      </dgm:t>
    </dgm:pt>
    <dgm:pt modelId="{323F8504-1B51-42A8-975C-D3E74C2ACA87}" type="parTrans" cxnId="{6FDE06B3-B9DE-4AA4-8DFB-5F90B16BF235}">
      <dgm:prSet/>
      <dgm:spPr/>
      <dgm:t>
        <a:bodyPr/>
        <a:lstStyle/>
        <a:p>
          <a:pPr algn="ctr"/>
          <a:endParaRPr lang="en-GB" sz="1100"/>
        </a:p>
      </dgm:t>
    </dgm:pt>
    <dgm:pt modelId="{7D5A4D7C-1CCC-485A-A75D-989A0C52B723}" type="sibTrans" cxnId="{6FDE06B3-B9DE-4AA4-8DFB-5F90B16BF235}">
      <dgm:prSet custT="1"/>
      <dgm:spPr/>
      <dgm:t>
        <a:bodyPr/>
        <a:lstStyle/>
        <a:p>
          <a:pPr algn="ctr"/>
          <a:endParaRPr lang="en-GB" sz="1100"/>
        </a:p>
      </dgm:t>
    </dgm:pt>
    <dgm:pt modelId="{37849271-1605-4B8F-A02E-E9C662ECC4A8}">
      <dgm:prSet phldrT="[Text]" custT="1"/>
      <dgm:spPr>
        <a:solidFill>
          <a:schemeClr val="accent2">
            <a:lumMod val="90000"/>
            <a:lumOff val="10000"/>
          </a:schemeClr>
        </a:solidFill>
        <a:ln>
          <a:noFill/>
        </a:ln>
      </dgm:spPr>
      <dgm:t>
        <a:bodyPr/>
        <a:lstStyle/>
        <a:p>
          <a:pPr algn="ctr"/>
          <a:r>
            <a:rPr lang="en-GB" sz="1600" b="1" dirty="0" smtClean="0">
              <a:solidFill>
                <a:schemeClr val="bg1"/>
              </a:solidFill>
            </a:rPr>
            <a:t>TOPIC 3 </a:t>
          </a:r>
        </a:p>
        <a:p>
          <a:pPr algn="ctr"/>
          <a:r>
            <a:rPr lang="en-GB" sz="1600" b="1" dirty="0" smtClean="0">
              <a:solidFill>
                <a:schemeClr val="bg1"/>
              </a:solidFill>
            </a:rPr>
            <a:t>Developing effective written communications</a:t>
          </a:r>
          <a:endParaRPr lang="en-GB" sz="1600" b="1" dirty="0">
            <a:solidFill>
              <a:schemeClr val="bg1"/>
            </a:solidFill>
          </a:endParaRPr>
        </a:p>
      </dgm:t>
    </dgm:pt>
    <dgm:pt modelId="{243DC1EB-47A6-4D15-AFCE-7AB66CE7EB92}" type="parTrans" cxnId="{8A3EA7F0-3321-445B-AAED-1D654FE3B9B9}">
      <dgm:prSet/>
      <dgm:spPr/>
      <dgm:t>
        <a:bodyPr/>
        <a:lstStyle/>
        <a:p>
          <a:pPr algn="ctr"/>
          <a:endParaRPr lang="en-GB" sz="1100"/>
        </a:p>
      </dgm:t>
    </dgm:pt>
    <dgm:pt modelId="{BF8DFE66-D139-4879-BC19-B164155BED3A}" type="sibTrans" cxnId="{8A3EA7F0-3321-445B-AAED-1D654FE3B9B9}">
      <dgm:prSet custT="1"/>
      <dgm:spPr/>
      <dgm:t>
        <a:bodyPr/>
        <a:lstStyle/>
        <a:p>
          <a:pPr algn="ctr"/>
          <a:endParaRPr lang="en-GB" sz="1100"/>
        </a:p>
      </dgm:t>
    </dgm:pt>
    <dgm:pt modelId="{3F1F15D0-600D-42A3-B7D5-D3056D5C7249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pPr algn="ctr"/>
          <a:r>
            <a:rPr lang="en-GB" sz="1600" b="1" dirty="0" smtClean="0">
              <a:solidFill>
                <a:schemeClr val="bg1"/>
              </a:solidFill>
            </a:rPr>
            <a:t>Optional Topic B: </a:t>
          </a:r>
        </a:p>
        <a:p>
          <a:pPr algn="ctr"/>
          <a:r>
            <a:rPr lang="en-GB" sz="1600" b="1" dirty="0" smtClean="0">
              <a:solidFill>
                <a:schemeClr val="bg1"/>
              </a:solidFill>
            </a:rPr>
            <a:t>Oral communications</a:t>
          </a:r>
          <a:endParaRPr lang="en-GB" sz="1600" b="1" dirty="0">
            <a:solidFill>
              <a:schemeClr val="bg1"/>
            </a:solidFill>
          </a:endParaRPr>
        </a:p>
      </dgm:t>
    </dgm:pt>
    <dgm:pt modelId="{2654649D-A144-4360-8EFC-E3B4B8CB184F}" type="parTrans" cxnId="{2A4D1863-D2EE-4CEA-9D70-A9F14D983065}">
      <dgm:prSet/>
      <dgm:spPr/>
      <dgm:t>
        <a:bodyPr/>
        <a:lstStyle/>
        <a:p>
          <a:pPr algn="ctr"/>
          <a:endParaRPr lang="en-GB" sz="1100"/>
        </a:p>
      </dgm:t>
    </dgm:pt>
    <dgm:pt modelId="{2BD56C0B-427D-480E-8DBF-2F8D7B780477}" type="sibTrans" cxnId="{2A4D1863-D2EE-4CEA-9D70-A9F14D983065}">
      <dgm:prSet custT="1"/>
      <dgm:spPr/>
      <dgm:t>
        <a:bodyPr/>
        <a:lstStyle/>
        <a:p>
          <a:pPr algn="ctr"/>
          <a:endParaRPr lang="en-GB" sz="1100"/>
        </a:p>
      </dgm:t>
    </dgm:pt>
    <dgm:pt modelId="{A6AF3AA0-7A16-485C-9FD3-F9562EF62BDC}">
      <dgm:prSet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GB" sz="1600" b="1" dirty="0" smtClean="0">
              <a:solidFill>
                <a:schemeClr val="bg1"/>
              </a:solidFill>
            </a:rPr>
            <a:t>Optional Topic B: Infographics, multimedia and data visualisation</a:t>
          </a:r>
          <a:endParaRPr lang="en-GB" sz="1600" b="1" dirty="0">
            <a:solidFill>
              <a:schemeClr val="bg1"/>
            </a:solidFill>
          </a:endParaRPr>
        </a:p>
      </dgm:t>
    </dgm:pt>
    <dgm:pt modelId="{6B7354F5-92C8-456E-ACF7-9B8BDF0D8973}" type="parTrans" cxnId="{DC9B7DE3-97F4-408C-BB6D-55C01A954D09}">
      <dgm:prSet/>
      <dgm:spPr/>
      <dgm:t>
        <a:bodyPr/>
        <a:lstStyle/>
        <a:p>
          <a:endParaRPr lang="en-GB"/>
        </a:p>
      </dgm:t>
    </dgm:pt>
    <dgm:pt modelId="{5D910EF1-BF19-4104-828A-9525E7092B27}" type="sibTrans" cxnId="{DC9B7DE3-97F4-408C-BB6D-55C01A954D09}">
      <dgm:prSet/>
      <dgm:spPr/>
      <dgm:t>
        <a:bodyPr/>
        <a:lstStyle/>
        <a:p>
          <a:endParaRPr lang="en-GB"/>
        </a:p>
      </dgm:t>
    </dgm:pt>
    <dgm:pt modelId="{71382D25-CBAB-4C48-9E08-54754E144915}" type="pres">
      <dgm:prSet presAssocID="{1A87F823-8D48-4C2F-A96E-04AF8B39A3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9F83663-D2B8-445D-87EC-70A0892ED939}" type="pres">
      <dgm:prSet presAssocID="{C5282E1A-7612-43AB-BF12-8FA7E0E1131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B4C7BF-B68F-4209-8C51-D88F07468414}" type="pres">
      <dgm:prSet presAssocID="{C6283F44-1011-4B60-95F6-B4A195472A12}" presName="sibTrans" presStyleLbl="sibTrans1D1" presStyleIdx="0" presStyleCnt="4"/>
      <dgm:spPr/>
      <dgm:t>
        <a:bodyPr/>
        <a:lstStyle/>
        <a:p>
          <a:endParaRPr lang="en-GB"/>
        </a:p>
      </dgm:t>
    </dgm:pt>
    <dgm:pt modelId="{C0419891-F290-4FC6-A5F5-D9DF4D32DA62}" type="pres">
      <dgm:prSet presAssocID="{C6283F44-1011-4B60-95F6-B4A195472A12}" presName="connectorText" presStyleLbl="sibTrans1D1" presStyleIdx="0" presStyleCnt="4"/>
      <dgm:spPr/>
      <dgm:t>
        <a:bodyPr/>
        <a:lstStyle/>
        <a:p>
          <a:endParaRPr lang="en-GB"/>
        </a:p>
      </dgm:t>
    </dgm:pt>
    <dgm:pt modelId="{80FC9DB4-51F1-4743-8EC4-EC03EB5F9386}" type="pres">
      <dgm:prSet presAssocID="{8BC6C03E-F8A1-4831-BB4A-7A32428C2E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F9B83C-1005-4753-B49A-E916A8BD8C7E}" type="pres">
      <dgm:prSet presAssocID="{7D5A4D7C-1CCC-485A-A75D-989A0C52B723}" presName="sibTrans" presStyleLbl="sibTrans1D1" presStyleIdx="1" presStyleCnt="4"/>
      <dgm:spPr/>
      <dgm:t>
        <a:bodyPr/>
        <a:lstStyle/>
        <a:p>
          <a:endParaRPr lang="en-GB"/>
        </a:p>
      </dgm:t>
    </dgm:pt>
    <dgm:pt modelId="{000CE2A6-32A4-45C1-AADE-FD37B934AB57}" type="pres">
      <dgm:prSet presAssocID="{7D5A4D7C-1CCC-485A-A75D-989A0C52B723}" presName="connectorText" presStyleLbl="sibTrans1D1" presStyleIdx="1" presStyleCnt="4"/>
      <dgm:spPr/>
      <dgm:t>
        <a:bodyPr/>
        <a:lstStyle/>
        <a:p>
          <a:endParaRPr lang="en-GB"/>
        </a:p>
      </dgm:t>
    </dgm:pt>
    <dgm:pt modelId="{1EBB42ED-EB08-4950-A225-31429F4049B3}" type="pres">
      <dgm:prSet presAssocID="{37849271-1605-4B8F-A02E-E9C662ECC4A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7167D2-5091-4966-B606-429B9E2380F1}" type="pres">
      <dgm:prSet presAssocID="{BF8DFE66-D139-4879-BC19-B164155BED3A}" presName="sibTrans" presStyleLbl="sibTrans1D1" presStyleIdx="2" presStyleCnt="4"/>
      <dgm:spPr/>
      <dgm:t>
        <a:bodyPr/>
        <a:lstStyle/>
        <a:p>
          <a:endParaRPr lang="en-GB"/>
        </a:p>
      </dgm:t>
    </dgm:pt>
    <dgm:pt modelId="{F01816E1-96CE-42CB-A663-10F565575F99}" type="pres">
      <dgm:prSet presAssocID="{BF8DFE66-D139-4879-BC19-B164155BED3A}" presName="connectorText" presStyleLbl="sibTrans1D1" presStyleIdx="2" presStyleCnt="4"/>
      <dgm:spPr/>
      <dgm:t>
        <a:bodyPr/>
        <a:lstStyle/>
        <a:p>
          <a:endParaRPr lang="en-GB"/>
        </a:p>
      </dgm:t>
    </dgm:pt>
    <dgm:pt modelId="{FEF13B08-72A8-4CFC-B794-28A535E0C471}" type="pres">
      <dgm:prSet presAssocID="{3F1F15D0-600D-42A3-B7D5-D3056D5C724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8433B4A-35AC-4EA4-852E-E53B55620CAF}" type="pres">
      <dgm:prSet presAssocID="{2BD56C0B-427D-480E-8DBF-2F8D7B780477}" presName="sibTrans" presStyleLbl="sibTrans1D1" presStyleIdx="3" presStyleCnt="4"/>
      <dgm:spPr/>
      <dgm:t>
        <a:bodyPr/>
        <a:lstStyle/>
        <a:p>
          <a:endParaRPr lang="en-GB"/>
        </a:p>
      </dgm:t>
    </dgm:pt>
    <dgm:pt modelId="{1034B7B9-59AD-4B76-AD49-5506ACB4AA0D}" type="pres">
      <dgm:prSet presAssocID="{2BD56C0B-427D-480E-8DBF-2F8D7B780477}" presName="connectorText" presStyleLbl="sibTrans1D1" presStyleIdx="3" presStyleCnt="4"/>
      <dgm:spPr/>
      <dgm:t>
        <a:bodyPr/>
        <a:lstStyle/>
        <a:p>
          <a:endParaRPr lang="en-GB"/>
        </a:p>
      </dgm:t>
    </dgm:pt>
    <dgm:pt modelId="{B56A0C4C-8997-4601-AF43-CA94C489BC4A}" type="pres">
      <dgm:prSet presAssocID="{A6AF3AA0-7A16-485C-9FD3-F9562EF62BD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D595923-61AB-4203-89C8-407CC67D74A2}" type="presOf" srcId="{37849271-1605-4B8F-A02E-E9C662ECC4A8}" destId="{1EBB42ED-EB08-4950-A225-31429F4049B3}" srcOrd="0" destOrd="0" presId="urn:microsoft.com/office/officeart/2005/8/layout/bProcess3"/>
    <dgm:cxn modelId="{420DF2A2-50C1-4547-AF4C-19C16D7D7241}" type="presOf" srcId="{BF8DFE66-D139-4879-BC19-B164155BED3A}" destId="{BD7167D2-5091-4966-B606-429B9E2380F1}" srcOrd="0" destOrd="0" presId="urn:microsoft.com/office/officeart/2005/8/layout/bProcess3"/>
    <dgm:cxn modelId="{0C6C96BA-6D6D-463D-92D0-C926D76274D1}" type="presOf" srcId="{C5282E1A-7612-43AB-BF12-8FA7E0E1131F}" destId="{09F83663-D2B8-445D-87EC-70A0892ED939}" srcOrd="0" destOrd="0" presId="urn:microsoft.com/office/officeart/2005/8/layout/bProcess3"/>
    <dgm:cxn modelId="{84426EB9-8A78-4231-A3CD-478F4E6ACD82}" type="presOf" srcId="{7D5A4D7C-1CCC-485A-A75D-989A0C52B723}" destId="{6DF9B83C-1005-4753-B49A-E916A8BD8C7E}" srcOrd="0" destOrd="0" presId="urn:microsoft.com/office/officeart/2005/8/layout/bProcess3"/>
    <dgm:cxn modelId="{516C8E43-681F-4CE6-9116-AA9BE6A039FC}" type="presOf" srcId="{7D5A4D7C-1CCC-485A-A75D-989A0C52B723}" destId="{000CE2A6-32A4-45C1-AADE-FD37B934AB57}" srcOrd="1" destOrd="0" presId="urn:microsoft.com/office/officeart/2005/8/layout/bProcess3"/>
    <dgm:cxn modelId="{6D395702-26C9-436F-A667-997D2CFA3168}" srcId="{1A87F823-8D48-4C2F-A96E-04AF8B39A3E3}" destId="{C5282E1A-7612-43AB-BF12-8FA7E0E1131F}" srcOrd="0" destOrd="0" parTransId="{54AFE34E-22E1-4171-B008-D0ECD043B0F3}" sibTransId="{C6283F44-1011-4B60-95F6-B4A195472A12}"/>
    <dgm:cxn modelId="{6F83D7E2-2124-4496-8A1A-98D43B1477D5}" type="presOf" srcId="{BF8DFE66-D139-4879-BC19-B164155BED3A}" destId="{F01816E1-96CE-42CB-A663-10F565575F99}" srcOrd="1" destOrd="0" presId="urn:microsoft.com/office/officeart/2005/8/layout/bProcess3"/>
    <dgm:cxn modelId="{355E6845-36D0-4422-BB83-E947F3A25E7F}" type="presOf" srcId="{3F1F15D0-600D-42A3-B7D5-D3056D5C7249}" destId="{FEF13B08-72A8-4CFC-B794-28A535E0C471}" srcOrd="0" destOrd="0" presId="urn:microsoft.com/office/officeart/2005/8/layout/bProcess3"/>
    <dgm:cxn modelId="{E59224B1-9744-4BF5-892B-E0A7A3019A22}" type="presOf" srcId="{8BC6C03E-F8A1-4831-BB4A-7A32428C2ECB}" destId="{80FC9DB4-51F1-4743-8EC4-EC03EB5F9386}" srcOrd="0" destOrd="0" presId="urn:microsoft.com/office/officeart/2005/8/layout/bProcess3"/>
    <dgm:cxn modelId="{0AD1A9E7-654C-4FCD-BF12-DC9BEACDDE43}" type="presOf" srcId="{C6283F44-1011-4B60-95F6-B4A195472A12}" destId="{C0419891-F290-4FC6-A5F5-D9DF4D32DA62}" srcOrd="1" destOrd="0" presId="urn:microsoft.com/office/officeart/2005/8/layout/bProcess3"/>
    <dgm:cxn modelId="{24E10A53-7CEB-4261-888B-50B8B2BA00F6}" type="presOf" srcId="{2BD56C0B-427D-480E-8DBF-2F8D7B780477}" destId="{1034B7B9-59AD-4B76-AD49-5506ACB4AA0D}" srcOrd="1" destOrd="0" presId="urn:microsoft.com/office/officeart/2005/8/layout/bProcess3"/>
    <dgm:cxn modelId="{B388C50F-41D3-4081-A386-9CC149AE951E}" type="presOf" srcId="{A6AF3AA0-7A16-485C-9FD3-F9562EF62BDC}" destId="{B56A0C4C-8997-4601-AF43-CA94C489BC4A}" srcOrd="0" destOrd="0" presId="urn:microsoft.com/office/officeart/2005/8/layout/bProcess3"/>
    <dgm:cxn modelId="{CCE6CD99-5FBA-42B2-A8C2-36975D2740E4}" type="presOf" srcId="{1A87F823-8D48-4C2F-A96E-04AF8B39A3E3}" destId="{71382D25-CBAB-4C48-9E08-54754E144915}" srcOrd="0" destOrd="0" presId="urn:microsoft.com/office/officeart/2005/8/layout/bProcess3"/>
    <dgm:cxn modelId="{8A3EA7F0-3321-445B-AAED-1D654FE3B9B9}" srcId="{1A87F823-8D48-4C2F-A96E-04AF8B39A3E3}" destId="{37849271-1605-4B8F-A02E-E9C662ECC4A8}" srcOrd="2" destOrd="0" parTransId="{243DC1EB-47A6-4D15-AFCE-7AB66CE7EB92}" sibTransId="{BF8DFE66-D139-4879-BC19-B164155BED3A}"/>
    <dgm:cxn modelId="{2A4D1863-D2EE-4CEA-9D70-A9F14D983065}" srcId="{1A87F823-8D48-4C2F-A96E-04AF8B39A3E3}" destId="{3F1F15D0-600D-42A3-B7D5-D3056D5C7249}" srcOrd="3" destOrd="0" parTransId="{2654649D-A144-4360-8EFC-E3B4B8CB184F}" sibTransId="{2BD56C0B-427D-480E-8DBF-2F8D7B780477}"/>
    <dgm:cxn modelId="{2B7C956E-FDF1-411F-9F04-16A786A24F12}" type="presOf" srcId="{C6283F44-1011-4B60-95F6-B4A195472A12}" destId="{40B4C7BF-B68F-4209-8C51-D88F07468414}" srcOrd="0" destOrd="0" presId="urn:microsoft.com/office/officeart/2005/8/layout/bProcess3"/>
    <dgm:cxn modelId="{46226B64-16E3-4B31-B6B3-4AD8202F6AD8}" type="presOf" srcId="{2BD56C0B-427D-480E-8DBF-2F8D7B780477}" destId="{18433B4A-35AC-4EA4-852E-E53B55620CAF}" srcOrd="0" destOrd="0" presId="urn:microsoft.com/office/officeart/2005/8/layout/bProcess3"/>
    <dgm:cxn modelId="{6FDE06B3-B9DE-4AA4-8DFB-5F90B16BF235}" srcId="{1A87F823-8D48-4C2F-A96E-04AF8B39A3E3}" destId="{8BC6C03E-F8A1-4831-BB4A-7A32428C2ECB}" srcOrd="1" destOrd="0" parTransId="{323F8504-1B51-42A8-975C-D3E74C2ACA87}" sibTransId="{7D5A4D7C-1CCC-485A-A75D-989A0C52B723}"/>
    <dgm:cxn modelId="{DC9B7DE3-97F4-408C-BB6D-55C01A954D09}" srcId="{1A87F823-8D48-4C2F-A96E-04AF8B39A3E3}" destId="{A6AF3AA0-7A16-485C-9FD3-F9562EF62BDC}" srcOrd="4" destOrd="0" parTransId="{6B7354F5-92C8-456E-ACF7-9B8BDF0D8973}" sibTransId="{5D910EF1-BF19-4104-828A-9525E7092B27}"/>
    <dgm:cxn modelId="{BC4352E0-5626-4F0C-A163-665F03A7DB9C}" type="presParOf" srcId="{71382D25-CBAB-4C48-9E08-54754E144915}" destId="{09F83663-D2B8-445D-87EC-70A0892ED939}" srcOrd="0" destOrd="0" presId="urn:microsoft.com/office/officeart/2005/8/layout/bProcess3"/>
    <dgm:cxn modelId="{B7516EB6-2BD3-4989-A11E-8B77B663785F}" type="presParOf" srcId="{71382D25-CBAB-4C48-9E08-54754E144915}" destId="{40B4C7BF-B68F-4209-8C51-D88F07468414}" srcOrd="1" destOrd="0" presId="urn:microsoft.com/office/officeart/2005/8/layout/bProcess3"/>
    <dgm:cxn modelId="{EFD40DF4-0741-4920-9A75-B54B81B428CA}" type="presParOf" srcId="{40B4C7BF-B68F-4209-8C51-D88F07468414}" destId="{C0419891-F290-4FC6-A5F5-D9DF4D32DA62}" srcOrd="0" destOrd="0" presId="urn:microsoft.com/office/officeart/2005/8/layout/bProcess3"/>
    <dgm:cxn modelId="{86BB568F-4C54-4F2A-ABB2-97078831D274}" type="presParOf" srcId="{71382D25-CBAB-4C48-9E08-54754E144915}" destId="{80FC9DB4-51F1-4743-8EC4-EC03EB5F9386}" srcOrd="2" destOrd="0" presId="urn:microsoft.com/office/officeart/2005/8/layout/bProcess3"/>
    <dgm:cxn modelId="{C30D2FA9-4AE8-4632-A8DB-5051E89818B8}" type="presParOf" srcId="{71382D25-CBAB-4C48-9E08-54754E144915}" destId="{6DF9B83C-1005-4753-B49A-E916A8BD8C7E}" srcOrd="3" destOrd="0" presId="urn:microsoft.com/office/officeart/2005/8/layout/bProcess3"/>
    <dgm:cxn modelId="{982ADA10-8F5F-4FD5-A8B1-C5EE6B0917E4}" type="presParOf" srcId="{6DF9B83C-1005-4753-B49A-E916A8BD8C7E}" destId="{000CE2A6-32A4-45C1-AADE-FD37B934AB57}" srcOrd="0" destOrd="0" presId="urn:microsoft.com/office/officeart/2005/8/layout/bProcess3"/>
    <dgm:cxn modelId="{BB1C2D3A-6039-4F70-AB97-3D28405A92B9}" type="presParOf" srcId="{71382D25-CBAB-4C48-9E08-54754E144915}" destId="{1EBB42ED-EB08-4950-A225-31429F4049B3}" srcOrd="4" destOrd="0" presId="urn:microsoft.com/office/officeart/2005/8/layout/bProcess3"/>
    <dgm:cxn modelId="{3A1DCA3F-1CE7-4062-9E4D-EC7302E4D27F}" type="presParOf" srcId="{71382D25-CBAB-4C48-9E08-54754E144915}" destId="{BD7167D2-5091-4966-B606-429B9E2380F1}" srcOrd="5" destOrd="0" presId="urn:microsoft.com/office/officeart/2005/8/layout/bProcess3"/>
    <dgm:cxn modelId="{EC705C59-26E3-4EFA-AD01-C706C229D9AF}" type="presParOf" srcId="{BD7167D2-5091-4966-B606-429B9E2380F1}" destId="{F01816E1-96CE-42CB-A663-10F565575F99}" srcOrd="0" destOrd="0" presId="urn:microsoft.com/office/officeart/2005/8/layout/bProcess3"/>
    <dgm:cxn modelId="{8E20A085-57AB-4B7D-A1B7-7886968EB808}" type="presParOf" srcId="{71382D25-CBAB-4C48-9E08-54754E144915}" destId="{FEF13B08-72A8-4CFC-B794-28A535E0C471}" srcOrd="6" destOrd="0" presId="urn:microsoft.com/office/officeart/2005/8/layout/bProcess3"/>
    <dgm:cxn modelId="{A159AD2F-DCD1-49E5-9F8F-2EB5F716E2C1}" type="presParOf" srcId="{71382D25-CBAB-4C48-9E08-54754E144915}" destId="{18433B4A-35AC-4EA4-852E-E53B55620CAF}" srcOrd="7" destOrd="0" presId="urn:microsoft.com/office/officeart/2005/8/layout/bProcess3"/>
    <dgm:cxn modelId="{FE739F72-1084-4119-AD12-BED5FF5E88F2}" type="presParOf" srcId="{18433B4A-35AC-4EA4-852E-E53B55620CAF}" destId="{1034B7B9-59AD-4B76-AD49-5506ACB4AA0D}" srcOrd="0" destOrd="0" presId="urn:microsoft.com/office/officeart/2005/8/layout/bProcess3"/>
    <dgm:cxn modelId="{0569BCD1-089C-4215-81CF-5341CEEE0C41}" type="presParOf" srcId="{71382D25-CBAB-4C48-9E08-54754E144915}" destId="{B56A0C4C-8997-4601-AF43-CA94C489BC4A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4C7BF-B68F-4209-8C51-D88F07468414}">
      <dsp:nvSpPr>
        <dsp:cNvPr id="0" name=""/>
        <dsp:cNvSpPr/>
      </dsp:nvSpPr>
      <dsp:spPr>
        <a:xfrm>
          <a:off x="2290033" y="1366822"/>
          <a:ext cx="49512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512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2524453" y="1409913"/>
        <a:ext cx="26286" cy="5257"/>
      </dsp:txXfrm>
    </dsp:sp>
    <dsp:sp modelId="{09F83663-D2B8-445D-87EC-70A0892ED939}">
      <dsp:nvSpPr>
        <dsp:cNvPr id="0" name=""/>
        <dsp:cNvSpPr/>
      </dsp:nvSpPr>
      <dsp:spPr>
        <a:xfrm>
          <a:off x="6072" y="726813"/>
          <a:ext cx="2285761" cy="1371457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TOPIC 1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Know your audience</a:t>
          </a:r>
          <a:endParaRPr lang="en-GB" sz="1600" b="1" kern="1200" dirty="0">
            <a:solidFill>
              <a:schemeClr val="bg1"/>
            </a:solidFill>
          </a:endParaRPr>
        </a:p>
      </dsp:txBody>
      <dsp:txXfrm>
        <a:off x="6072" y="726813"/>
        <a:ext cx="2285761" cy="1371457"/>
      </dsp:txXfrm>
    </dsp:sp>
    <dsp:sp modelId="{6DF9B83C-1005-4753-B49A-E916A8BD8C7E}">
      <dsp:nvSpPr>
        <dsp:cNvPr id="0" name=""/>
        <dsp:cNvSpPr/>
      </dsp:nvSpPr>
      <dsp:spPr>
        <a:xfrm>
          <a:off x="5101520" y="1366822"/>
          <a:ext cx="49512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512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5335940" y="1409913"/>
        <a:ext cx="26286" cy="5257"/>
      </dsp:txXfrm>
    </dsp:sp>
    <dsp:sp modelId="{80FC9DB4-51F1-4743-8EC4-EC03EB5F9386}">
      <dsp:nvSpPr>
        <dsp:cNvPr id="0" name=""/>
        <dsp:cNvSpPr/>
      </dsp:nvSpPr>
      <dsp:spPr>
        <a:xfrm>
          <a:off x="2817559" y="726813"/>
          <a:ext cx="2285761" cy="1371457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TOPIC 2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Designing effective messages</a:t>
          </a:r>
          <a:endParaRPr lang="en-GB" sz="1600" b="1" kern="1200" dirty="0">
            <a:solidFill>
              <a:schemeClr val="bg1"/>
            </a:solidFill>
          </a:endParaRPr>
        </a:p>
      </dsp:txBody>
      <dsp:txXfrm>
        <a:off x="2817559" y="726813"/>
        <a:ext cx="2285761" cy="1371457"/>
      </dsp:txXfrm>
    </dsp:sp>
    <dsp:sp modelId="{BD7167D2-5091-4966-B606-429B9E2380F1}">
      <dsp:nvSpPr>
        <dsp:cNvPr id="0" name=""/>
        <dsp:cNvSpPr/>
      </dsp:nvSpPr>
      <dsp:spPr>
        <a:xfrm>
          <a:off x="1148953" y="2096470"/>
          <a:ext cx="5622973" cy="495125"/>
        </a:xfrm>
        <a:custGeom>
          <a:avLst/>
          <a:gdLst/>
          <a:ahLst/>
          <a:cxnLst/>
          <a:rect l="0" t="0" r="0" b="0"/>
          <a:pathLst>
            <a:path>
              <a:moveTo>
                <a:pt x="5622973" y="0"/>
              </a:moveTo>
              <a:lnTo>
                <a:pt x="5622973" y="264662"/>
              </a:lnTo>
              <a:lnTo>
                <a:pt x="0" y="264662"/>
              </a:lnTo>
              <a:lnTo>
                <a:pt x="0" y="495125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3819252" y="2341404"/>
        <a:ext cx="282374" cy="5257"/>
      </dsp:txXfrm>
    </dsp:sp>
    <dsp:sp modelId="{1EBB42ED-EB08-4950-A225-31429F4049B3}">
      <dsp:nvSpPr>
        <dsp:cNvPr id="0" name=""/>
        <dsp:cNvSpPr/>
      </dsp:nvSpPr>
      <dsp:spPr>
        <a:xfrm>
          <a:off x="5629046" y="726813"/>
          <a:ext cx="2285761" cy="1371457"/>
        </a:xfrm>
        <a:prstGeom prst="rect">
          <a:avLst/>
        </a:prstGeom>
        <a:solidFill>
          <a:schemeClr val="accent2">
            <a:lumMod val="90000"/>
            <a:lumOff val="1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TOPIC 3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Developing effective written communications</a:t>
          </a:r>
          <a:endParaRPr lang="en-GB" sz="1600" b="1" kern="1200" dirty="0">
            <a:solidFill>
              <a:schemeClr val="bg1"/>
            </a:solidFill>
          </a:endParaRPr>
        </a:p>
      </dsp:txBody>
      <dsp:txXfrm>
        <a:off x="5629046" y="726813"/>
        <a:ext cx="2285761" cy="1371457"/>
      </dsp:txXfrm>
    </dsp:sp>
    <dsp:sp modelId="{18433B4A-35AC-4EA4-852E-E53B55620CAF}">
      <dsp:nvSpPr>
        <dsp:cNvPr id="0" name=""/>
        <dsp:cNvSpPr/>
      </dsp:nvSpPr>
      <dsp:spPr>
        <a:xfrm>
          <a:off x="2290033" y="3264004"/>
          <a:ext cx="49512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512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2524453" y="3307096"/>
        <a:ext cx="26286" cy="5257"/>
      </dsp:txXfrm>
    </dsp:sp>
    <dsp:sp modelId="{FEF13B08-72A8-4CFC-B794-28A535E0C471}">
      <dsp:nvSpPr>
        <dsp:cNvPr id="0" name=""/>
        <dsp:cNvSpPr/>
      </dsp:nvSpPr>
      <dsp:spPr>
        <a:xfrm>
          <a:off x="6072" y="2623996"/>
          <a:ext cx="2285761" cy="1371457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Optional Topic B: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Oral communications</a:t>
          </a:r>
          <a:endParaRPr lang="en-GB" sz="1600" b="1" kern="1200" dirty="0">
            <a:solidFill>
              <a:schemeClr val="bg1"/>
            </a:solidFill>
          </a:endParaRPr>
        </a:p>
      </dsp:txBody>
      <dsp:txXfrm>
        <a:off x="6072" y="2623996"/>
        <a:ext cx="2285761" cy="1371457"/>
      </dsp:txXfrm>
    </dsp:sp>
    <dsp:sp modelId="{B56A0C4C-8997-4601-AF43-CA94C489BC4A}">
      <dsp:nvSpPr>
        <dsp:cNvPr id="0" name=""/>
        <dsp:cNvSpPr/>
      </dsp:nvSpPr>
      <dsp:spPr>
        <a:xfrm>
          <a:off x="2817559" y="2623996"/>
          <a:ext cx="2285761" cy="1371457"/>
        </a:xfrm>
        <a:prstGeom prst="rect">
          <a:avLst/>
        </a:prstGeom>
        <a:solidFill>
          <a:schemeClr val="accent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1"/>
              </a:solidFill>
            </a:rPr>
            <a:t>Optional Topic B: Infographics, multimedia and data visualisation</a:t>
          </a:r>
          <a:endParaRPr lang="en-GB" sz="1600" b="1" kern="1200" dirty="0">
            <a:solidFill>
              <a:schemeClr val="bg1"/>
            </a:solidFill>
          </a:endParaRPr>
        </a:p>
      </dsp:txBody>
      <dsp:txXfrm>
        <a:off x="2817559" y="2623996"/>
        <a:ext cx="2285761" cy="13714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D1D79-47BA-498D-A18E-97F51B946815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4F90E-DED1-42D9-B2C4-CD020643E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968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0A940-267E-47FA-90E5-97799C723DE0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DC761-313F-4374-9A6D-D0C07DE8EA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858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DC761-313F-4374-9A6D-D0C07DE8EA6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5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48064" y="762273"/>
            <a:ext cx="3600400" cy="866527"/>
          </a:xfrm>
        </p:spPr>
        <p:txBody>
          <a:bodyPr anchor="t" anchorCtr="0">
            <a:normAutofit/>
          </a:bodyPr>
          <a:lstStyle>
            <a:lvl1pPr algn="l">
              <a:defRPr sz="2800"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064" y="1916832"/>
            <a:ext cx="3600400" cy="432048"/>
          </a:xfrm>
        </p:spPr>
        <p:txBody>
          <a:bodyPr lIns="0" tIns="46800" rIns="0" bIns="0">
            <a:normAutofit/>
          </a:bodyPr>
          <a:lstStyle>
            <a:lvl1pPr marL="0" indent="0" algn="l">
              <a:buNone/>
              <a:defRPr sz="210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sp>
        <p:nvSpPr>
          <p:cNvPr id="26" name="Picture Placeholder 20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6804248" y="5229200"/>
            <a:ext cx="1620000" cy="129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>
                <a:tab pos="987425" algn="l"/>
              </a:tabLst>
              <a:defRPr sz="1000"/>
            </a:lvl1pPr>
          </a:lstStyle>
          <a:p>
            <a:r>
              <a:rPr lang="en-GB" dirty="0" smtClean="0"/>
              <a:t>Click icon to add partner logo</a:t>
            </a:r>
          </a:p>
        </p:txBody>
      </p:sp>
      <p:pic>
        <p:nvPicPr>
          <p:cNvPr id="6" name="Picture 5" descr="VY-LOGO_Boxed_Pink_RG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2315"/>
          <a:stretch/>
        </p:blipFill>
        <p:spPr>
          <a:xfrm>
            <a:off x="0" y="0"/>
            <a:ext cx="4965700" cy="496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4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8064" y="836712"/>
            <a:ext cx="3364272" cy="2087976"/>
          </a:xfrm>
        </p:spPr>
        <p:txBody>
          <a:bodyPr>
            <a:normAutofit/>
          </a:bodyPr>
          <a:lstStyle>
            <a:lvl1pPr algn="just">
              <a:defRPr sz="1400" b="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064" y="3068960"/>
            <a:ext cx="3359704" cy="504000"/>
          </a:xfrm>
        </p:spPr>
        <p:txBody>
          <a:bodyPr lIns="0" tIns="46800" rIns="0" bIns="0">
            <a:normAutofit/>
          </a:bodyPr>
          <a:lstStyle>
            <a:lvl1pPr marL="0" indent="0" algn="r">
              <a:buNone/>
              <a:defRPr sz="14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sp>
        <p:nvSpPr>
          <p:cNvPr id="26" name="Picture Placeholder 20"/>
          <p:cNvSpPr>
            <a:spLocks noGrp="1"/>
          </p:cNvSpPr>
          <p:nvPr>
            <p:ph type="pic" sz="quarter" idx="13" hasCustomPrompt="1"/>
          </p:nvPr>
        </p:nvSpPr>
        <p:spPr>
          <a:xfrm>
            <a:off x="5148064" y="5229200"/>
            <a:ext cx="1620000" cy="1296987"/>
          </a:xfrm>
        </p:spPr>
        <p:txBody>
          <a:bodyPr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>
                <a:tab pos="987425" algn="l"/>
              </a:tabLst>
              <a:defRPr sz="1000"/>
            </a:lvl1pPr>
          </a:lstStyle>
          <a:p>
            <a:r>
              <a:rPr lang="en-GB" dirty="0" smtClean="0"/>
              <a:t>Click icon to add partner logo</a:t>
            </a:r>
          </a:p>
        </p:txBody>
      </p:sp>
      <p:pic>
        <p:nvPicPr>
          <p:cNvPr id="12" name="Picture 11" descr="VY-LOGO_Boxed_Pink_RG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2315"/>
          <a:stretch/>
        </p:blipFill>
        <p:spPr>
          <a:xfrm>
            <a:off x="0" y="0"/>
            <a:ext cx="4965700" cy="4963124"/>
          </a:xfrm>
          <a:prstGeom prst="rect">
            <a:avLst/>
          </a:prstGeom>
        </p:spPr>
      </p:pic>
      <p:pic>
        <p:nvPicPr>
          <p:cNvPr id="4" name="Picture 3" descr="UK AID 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229200"/>
            <a:ext cx="1586604" cy="1368152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395536" y="6135687"/>
            <a:ext cx="2888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none" kern="1200" dirty="0" smtClean="0">
                <a:solidFill>
                  <a:srgbClr val="DA1C5C"/>
                </a:solidFill>
                <a:latin typeface="+mn-lt"/>
                <a:ea typeface="+mn-ea"/>
                <a:cs typeface="+mn-cs"/>
              </a:rPr>
              <a:t>inasp.info/</a:t>
            </a:r>
            <a:r>
              <a:rPr lang="en-US" sz="2400" b="1" u="none" kern="1200" dirty="0" err="1" smtClean="0">
                <a:solidFill>
                  <a:srgbClr val="DA1C5C"/>
                </a:solidFill>
                <a:latin typeface="+mn-lt"/>
                <a:ea typeface="+mn-ea"/>
                <a:cs typeface="+mn-cs"/>
              </a:rPr>
              <a:t>vakayiko</a:t>
            </a:r>
            <a:endParaRPr lang="en-US" sz="2400" b="1" u="none" dirty="0">
              <a:solidFill>
                <a:srgbClr val="DA1C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9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55776" y="692696"/>
            <a:ext cx="6120680" cy="576064"/>
          </a:xfrm>
        </p:spPr>
        <p:txBody>
          <a:bodyPr/>
          <a:lstStyle>
            <a:lvl1pPr>
              <a:defRPr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2060848"/>
            <a:ext cx="8229600" cy="4065315"/>
          </a:xfrm>
        </p:spPr>
        <p:txBody>
          <a:bodyPr/>
          <a:lstStyle>
            <a:lvl1pPr>
              <a:buClr>
                <a:schemeClr val="accent1"/>
              </a:buClr>
              <a:defRPr sz="220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/>
          <a:lstStyle>
            <a:lvl1pPr>
              <a:defRPr>
                <a:solidFill>
                  <a:srgbClr val="6CAB64"/>
                </a:solidFill>
              </a:defRPr>
            </a:lvl1pPr>
          </a:lstStyle>
          <a:p>
            <a:fld id="{73038AFF-0EA9-4541-A78E-3A8A4FD0BCF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VY-LOGO_Boxed_Pink_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69" y="144017"/>
            <a:ext cx="1416495" cy="141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4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Y-PP_background-A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07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41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3391" cy="68575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1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VY-LOGO_Type_White_CMYK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1955800"/>
            <a:ext cx="28067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2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620688"/>
            <a:ext cx="6624736" cy="5040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09320"/>
            <a:ext cx="1152128" cy="365125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1600">
                <a:solidFill>
                  <a:srgbClr val="DA1C5C"/>
                </a:solidFill>
                <a:latin typeface="+mj-lt"/>
              </a:defRPr>
            </a:lvl1pPr>
          </a:lstStyle>
          <a:p>
            <a:fld id="{73038AFF-0EA9-4541-A78E-3A8A4FD0BC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26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4" r:id="rId4"/>
    <p:sldLayoutId id="2147483662" r:id="rId5"/>
    <p:sldLayoutId id="2147483660" r:id="rId6"/>
    <p:sldLayoutId id="2147483663" r:id="rId7"/>
    <p:sldLayoutId id="2147483655" r:id="rId8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tabLst>
          <a:tab pos="987425" algn="l"/>
        </a:tabLst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d.com/talks/hans_rosling_shows_the_best_stats_you_ve_ever_seen#t-286249" TargetMode="External"/><Relationship Id="rId7" Type="http://schemas.openxmlformats.org/officeDocument/2006/relationships/hyperlink" Target="http://www.scidev.net/global/communication/practical-guide/flash-talk-science-video-guide.html" TargetMode="External"/><Relationship Id="rId2" Type="http://schemas.openxmlformats.org/officeDocument/2006/relationships/hyperlink" Target="http://global.evipnet.org/SURE-Guides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uthoraid.info/en/resources/?q=plagiarism" TargetMode="External"/><Relationship Id="rId5" Type="http://schemas.openxmlformats.org/officeDocument/2006/relationships/hyperlink" Target="http://atlas.cid.harvard.edu/" TargetMode="External"/><Relationship Id="rId4" Type="http://schemas.openxmlformats.org/officeDocument/2006/relationships/hyperlink" Target="http://www.gapminder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300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Evidence-Informed Policy Making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148064" y="2276872"/>
            <a:ext cx="3600400" cy="1440160"/>
          </a:xfrm>
        </p:spPr>
        <p:txBody>
          <a:bodyPr>
            <a:normAutofit/>
          </a:bodyPr>
          <a:lstStyle/>
          <a:p>
            <a:r>
              <a:rPr lang="en-US" i="1" dirty="0" smtClean="0"/>
              <a:t>Module 4 </a:t>
            </a:r>
          </a:p>
          <a:p>
            <a:r>
              <a:rPr lang="en-US" dirty="0" smtClean="0"/>
              <a:t>Communicating Evidence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7" b="4937"/>
          <a:stretch>
            <a:fillRect/>
          </a:stretch>
        </p:blipFill>
        <p:spPr>
          <a:xfrm>
            <a:off x="5556459" y="5517231"/>
            <a:ext cx="3198604" cy="1008981"/>
          </a:xfrm>
        </p:spPr>
      </p:pic>
      <p:sp>
        <p:nvSpPr>
          <p:cNvPr id="5" name="TextBox 4"/>
          <p:cNvSpPr txBox="1"/>
          <p:nvPr/>
        </p:nvSpPr>
        <p:spPr>
          <a:xfrm>
            <a:off x="5148064" y="4293095"/>
            <a:ext cx="36004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500" b="1" dirty="0" smtClean="0">
                <a:solidFill>
                  <a:schemeClr val="accent1"/>
                </a:solidFill>
                <a:latin typeface="+mj-lt"/>
              </a:rPr>
              <a:t>[DATE &amp; LOCATION HERE]</a:t>
            </a:r>
            <a:endParaRPr lang="en-GB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05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19672" y="692696"/>
            <a:ext cx="7056784" cy="576064"/>
          </a:xfrm>
        </p:spPr>
        <p:txBody>
          <a:bodyPr/>
          <a:lstStyle/>
          <a:p>
            <a:r>
              <a:rPr lang="en-GB" dirty="0" smtClean="0"/>
              <a:t>What will be covered in this module?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48463671"/>
              </p:ext>
            </p:extLst>
          </p:nvPr>
        </p:nvGraphicFramePr>
        <p:xfrm>
          <a:off x="611560" y="1628800"/>
          <a:ext cx="7920880" cy="4722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287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984776" cy="576064"/>
          </a:xfrm>
        </p:spPr>
        <p:txBody>
          <a:bodyPr/>
          <a:lstStyle/>
          <a:p>
            <a:r>
              <a:rPr lang="en-GB" dirty="0"/>
              <a:t>Internal audiences for EIPM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GB" sz="1200" b="0" dirty="0"/>
              <a:t>Source: Politics and Ideas</a:t>
            </a:r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4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188779"/>
              </p:ext>
            </p:extLst>
          </p:nvPr>
        </p:nvGraphicFramePr>
        <p:xfrm>
          <a:off x="467544" y="1588825"/>
          <a:ext cx="8352928" cy="51474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3083"/>
                <a:gridCol w="7229845"/>
              </a:tblGrid>
              <a:tr h="6084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Decision making level</a:t>
                      </a:r>
                      <a:endParaRPr lang="en-US" sz="14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51554" marR="5155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GB" sz="1400" dirty="0">
                          <a:effectLst/>
                        </a:rPr>
                        <a:t>Type of information</a:t>
                      </a:r>
                      <a:endParaRPr lang="en-US" sz="14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51554" marR="51554" marT="0" marB="0"/>
                </a:tc>
              </a:tr>
              <a:tr h="1825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Political actors</a:t>
                      </a:r>
                      <a:endParaRPr lang="en-US" sz="140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51554" marR="51554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 smtClean="0">
                          <a:effectLst/>
                        </a:rPr>
                        <a:t>Results </a:t>
                      </a:r>
                      <a:r>
                        <a:rPr lang="en-GB" sz="1400" dirty="0">
                          <a:effectLst/>
                        </a:rPr>
                        <a:t>and impacts of interventions they support. </a:t>
                      </a:r>
                      <a:r>
                        <a:rPr lang="en-GB" sz="1400" dirty="0" smtClean="0">
                          <a:effectLst/>
                        </a:rPr>
                        <a:t>Require </a:t>
                      </a:r>
                      <a:r>
                        <a:rPr lang="en-GB" sz="1400" dirty="0">
                          <a:effectLst/>
                        </a:rPr>
                        <a:t>indicators that account </a:t>
                      </a:r>
                      <a:r>
                        <a:rPr lang="en-GB" sz="1400" dirty="0" smtClean="0">
                          <a:effectLst/>
                        </a:rPr>
                        <a:t>for </a:t>
                      </a:r>
                      <a:r>
                        <a:rPr lang="en-GB" sz="1400" dirty="0">
                          <a:effectLst/>
                        </a:rPr>
                        <a:t>advances in certain areas under their influence.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>
                          <a:effectLst/>
                        </a:rPr>
                        <a:t>Design and implementation alternatives when approaching a new policy. Comparative evidence may be required in these cases.  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 smtClean="0">
                          <a:effectLst/>
                        </a:rPr>
                        <a:t>Info. </a:t>
                      </a:r>
                      <a:r>
                        <a:rPr lang="en-GB" sz="1400" dirty="0">
                          <a:effectLst/>
                        </a:rPr>
                        <a:t>about budget execution.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>
                          <a:effectLst/>
                        </a:rPr>
                        <a:t>Trends as regards </a:t>
                      </a:r>
                      <a:r>
                        <a:rPr lang="en-GB" sz="1400" dirty="0" smtClean="0">
                          <a:effectLst/>
                        </a:rPr>
                        <a:t>govt. </a:t>
                      </a:r>
                      <a:r>
                        <a:rPr lang="en-GB" sz="1400" dirty="0">
                          <a:effectLst/>
                        </a:rPr>
                        <a:t>image, their own image and that of their potential competitors </a:t>
                      </a:r>
                      <a:r>
                        <a:rPr lang="en-GB" sz="1400" dirty="0" smtClean="0">
                          <a:effectLst/>
                        </a:rPr>
                        <a:t>among </a:t>
                      </a:r>
                      <a:r>
                        <a:rPr lang="en-GB" sz="1400" dirty="0">
                          <a:effectLst/>
                        </a:rPr>
                        <a:t>electorate</a:t>
                      </a:r>
                      <a:r>
                        <a:rPr lang="en-GB" sz="1400" dirty="0" smtClean="0">
                          <a:effectLst/>
                        </a:rPr>
                        <a:t>.</a:t>
                      </a:r>
                    </a:p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i="1" dirty="0" smtClean="0">
                          <a:solidFill>
                            <a:srgbClr val="3B3046"/>
                          </a:solidFill>
                          <a:effectLst/>
                          <a:latin typeface="Helvetica"/>
                          <a:ea typeface="MS Mincho"/>
                          <a:cs typeface="Times New Roman"/>
                        </a:rPr>
                        <a:t>They set the boundaries within which the strategic actors work, and enable them to act within these boundaries.</a:t>
                      </a:r>
                      <a:endParaRPr lang="en-US" sz="1400" i="1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51554" marR="51554" marT="0" marB="0"/>
                </a:tc>
              </a:tr>
              <a:tr h="16224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Strategic actors</a:t>
                      </a:r>
                      <a:endParaRPr lang="en-US" sz="14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51554" marR="51554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 smtClean="0">
                          <a:effectLst/>
                        </a:rPr>
                        <a:t>Info. </a:t>
                      </a:r>
                      <a:r>
                        <a:rPr lang="en-GB" sz="1400" dirty="0">
                          <a:effectLst/>
                        </a:rPr>
                        <a:t>related to plans and programs functioning.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>
                          <a:effectLst/>
                        </a:rPr>
                        <a:t>Elements that allow them to innovate as regards specific programs.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>
                          <a:effectLst/>
                        </a:rPr>
                        <a:t>Elements that allow them to innovate at </a:t>
                      </a:r>
                      <a:r>
                        <a:rPr lang="en-GB" sz="1400" dirty="0" smtClean="0">
                          <a:effectLst/>
                        </a:rPr>
                        <a:t>admin. </a:t>
                      </a:r>
                      <a:r>
                        <a:rPr lang="en-GB" sz="1400" dirty="0">
                          <a:effectLst/>
                        </a:rPr>
                        <a:t>level: monitoring </a:t>
                      </a:r>
                      <a:r>
                        <a:rPr lang="en-GB" sz="1400" dirty="0" smtClean="0">
                          <a:effectLst/>
                        </a:rPr>
                        <a:t>and </a:t>
                      </a:r>
                      <a:r>
                        <a:rPr lang="en-GB" sz="1400" dirty="0">
                          <a:effectLst/>
                        </a:rPr>
                        <a:t>assessment, </a:t>
                      </a:r>
                      <a:r>
                        <a:rPr lang="en-GB" sz="1400" dirty="0" smtClean="0">
                          <a:effectLst/>
                        </a:rPr>
                        <a:t>info. </a:t>
                      </a:r>
                      <a:r>
                        <a:rPr lang="en-GB" sz="1400" dirty="0">
                          <a:effectLst/>
                        </a:rPr>
                        <a:t>systems, etc.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>
                          <a:effectLst/>
                        </a:rPr>
                        <a:t>Diagnoses about different situations that allow visualizing public policy problems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 smtClean="0">
                          <a:effectLst/>
                        </a:rPr>
                        <a:t>Info. </a:t>
                      </a:r>
                      <a:r>
                        <a:rPr lang="en-GB" sz="1400" dirty="0">
                          <a:effectLst/>
                        </a:rPr>
                        <a:t>to justify new courses of action before different players of the political </a:t>
                      </a:r>
                      <a:r>
                        <a:rPr lang="en-GB" sz="1400" dirty="0" smtClean="0">
                          <a:effectLst/>
                        </a:rPr>
                        <a:t>community</a:t>
                      </a:r>
                    </a:p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i="1" dirty="0" smtClean="0">
                          <a:effectLst/>
                        </a:rPr>
                        <a:t>They process </a:t>
                      </a:r>
                      <a:r>
                        <a:rPr lang="en-GB" sz="1400" i="1" dirty="0">
                          <a:effectLst/>
                        </a:rPr>
                        <a:t>and communicate part of this </a:t>
                      </a:r>
                      <a:r>
                        <a:rPr lang="en-GB" sz="1400" i="1" dirty="0" smtClean="0">
                          <a:effectLst/>
                        </a:rPr>
                        <a:t>info. </a:t>
                      </a:r>
                      <a:r>
                        <a:rPr lang="en-GB" sz="1400" i="1" dirty="0">
                          <a:effectLst/>
                        </a:rPr>
                        <a:t>to political </a:t>
                      </a:r>
                      <a:r>
                        <a:rPr lang="en-GB" sz="1400" i="1" dirty="0" smtClean="0">
                          <a:effectLst/>
                        </a:rPr>
                        <a:t>actors</a:t>
                      </a:r>
                      <a:r>
                        <a:rPr lang="en-GB" sz="1400" i="1" baseline="0" dirty="0" smtClean="0">
                          <a:effectLst/>
                        </a:rPr>
                        <a:t> as well as inform the operating actors about what needs to be done</a:t>
                      </a:r>
                      <a:endParaRPr lang="en-US" sz="1400" i="1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51554" marR="51554" marT="0" marB="0"/>
                </a:tc>
              </a:tr>
              <a:tr h="8802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Operating actors</a:t>
                      </a:r>
                      <a:endParaRPr lang="en-US" sz="14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51554" marR="51554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>
                          <a:effectLst/>
                        </a:rPr>
                        <a:t>They are in charge of collecting and systematizing the </a:t>
                      </a:r>
                      <a:r>
                        <a:rPr lang="en-GB" sz="1400" dirty="0" smtClean="0">
                          <a:effectLst/>
                        </a:rPr>
                        <a:t>info. </a:t>
                      </a:r>
                      <a:r>
                        <a:rPr lang="en-GB" sz="1400" dirty="0">
                          <a:effectLst/>
                        </a:rPr>
                        <a:t>on indicators from projects developed within their area.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UcParenR"/>
                      </a:pPr>
                      <a:r>
                        <a:rPr lang="en-GB" sz="1400" dirty="0">
                          <a:effectLst/>
                        </a:rPr>
                        <a:t>They collect </a:t>
                      </a:r>
                      <a:r>
                        <a:rPr lang="en-GB" sz="1400" dirty="0" smtClean="0">
                          <a:effectLst/>
                        </a:rPr>
                        <a:t>info. </a:t>
                      </a:r>
                      <a:r>
                        <a:rPr lang="en-GB" sz="1400" dirty="0">
                          <a:effectLst/>
                        </a:rPr>
                        <a:t>that allows justifying new courses of action</a:t>
                      </a:r>
                      <a:r>
                        <a:rPr lang="en-GB" sz="1400" dirty="0" smtClean="0">
                          <a:effectLst/>
                        </a:rPr>
                        <a:t>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i="1" dirty="0" smtClean="0">
                          <a:effectLst/>
                        </a:rPr>
                        <a:t>They process </a:t>
                      </a:r>
                      <a:r>
                        <a:rPr lang="en-GB" sz="1400" i="1" dirty="0">
                          <a:effectLst/>
                        </a:rPr>
                        <a:t>and communicate part of this </a:t>
                      </a:r>
                      <a:r>
                        <a:rPr lang="en-GB" sz="1400" i="1" dirty="0" smtClean="0">
                          <a:effectLst/>
                        </a:rPr>
                        <a:t>info. </a:t>
                      </a:r>
                      <a:r>
                        <a:rPr lang="en-GB" sz="1400" i="1" dirty="0">
                          <a:effectLst/>
                        </a:rPr>
                        <a:t>to strategic actors.</a:t>
                      </a:r>
                      <a:endParaRPr lang="en-US" sz="1400" i="1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51554" marR="5155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457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6120680" cy="576064"/>
          </a:xfrm>
        </p:spPr>
        <p:txBody>
          <a:bodyPr/>
          <a:lstStyle/>
          <a:p>
            <a:r>
              <a:rPr lang="en-GB" dirty="0" smtClean="0"/>
              <a:t>Infographics Checklist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Round Single Corner Rectangle 4"/>
          <p:cNvSpPr/>
          <p:nvPr/>
        </p:nvSpPr>
        <p:spPr>
          <a:xfrm>
            <a:off x="1619673" y="980728"/>
            <a:ext cx="7128792" cy="5688632"/>
          </a:xfrm>
          <a:prstGeom prst="round1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44000" tIns="0" rIns="108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300" b="1" dirty="0">
                <a:solidFill>
                  <a:srgbClr val="FFFFFF"/>
                </a:solidFill>
                <a:effectLst/>
                <a:ea typeface="MS Gothic"/>
                <a:cs typeface="Times New Roman"/>
              </a:rPr>
              <a:t> </a:t>
            </a:r>
            <a:endParaRPr lang="en-US" sz="1100" dirty="0">
              <a:solidFill>
                <a:srgbClr val="3B3046"/>
              </a:solidFill>
              <a:effectLst/>
              <a:ea typeface="MS Mincho"/>
              <a:cs typeface="Times New Roman"/>
            </a:endParaRPr>
          </a:p>
          <a:p>
            <a:pPr>
              <a:spcBef>
                <a:spcPts val="600"/>
              </a:spcBef>
            </a:pPr>
            <a:r>
              <a:rPr lang="en-GB" sz="2400" b="1" dirty="0">
                <a:solidFill>
                  <a:srgbClr val="FFFFFF"/>
                </a:solidFill>
                <a:effectLst/>
                <a:ea typeface="MS Gothic"/>
                <a:cs typeface="Times New Roman"/>
              </a:rPr>
              <a:t>Check list </a:t>
            </a:r>
            <a:endParaRPr lang="en-GB" sz="2400" b="1" dirty="0" smtClean="0">
              <a:solidFill>
                <a:srgbClr val="FFFFFF"/>
              </a:solidFill>
              <a:effectLst/>
              <a:ea typeface="MS Gothic"/>
              <a:cs typeface="Times New Roman"/>
            </a:endParaRPr>
          </a:p>
          <a:p>
            <a:endParaRPr lang="en-US" sz="2400" dirty="0">
              <a:solidFill>
                <a:srgbClr val="3B3046"/>
              </a:solidFill>
              <a:effectLst/>
              <a:ea typeface="MS Mincho"/>
              <a:cs typeface="Times New Roman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sz="2400" b="1" dirty="0">
                <a:solidFill>
                  <a:srgbClr val="FFFFFF"/>
                </a:solidFill>
                <a:effectLst/>
                <a:ea typeface="MS Gothic"/>
                <a:cs typeface="Times New Roman"/>
              </a:rPr>
              <a:t> </a:t>
            </a:r>
            <a:r>
              <a:rPr lang="en-GB" sz="2400" dirty="0" smtClean="0">
                <a:solidFill>
                  <a:srgbClr val="FFFFFF"/>
                </a:solidFill>
                <a:effectLst/>
                <a:ea typeface="MS Mincho"/>
                <a:cs typeface="Helvetica"/>
              </a:rPr>
              <a:t>√ </a:t>
            </a: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Have you double-checked the data is correct?</a:t>
            </a:r>
            <a:endParaRPr lang="en-US" sz="24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 </a:t>
            </a:r>
            <a:endParaRPr lang="en-US" sz="24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Helvetica"/>
              </a:rPr>
              <a:t>√ </a:t>
            </a: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Does someone else understand the infographic without prior explanation?</a:t>
            </a:r>
            <a:endParaRPr lang="en-US" sz="24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 </a:t>
            </a:r>
            <a:endParaRPr lang="en-US" sz="24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Helvetica"/>
              </a:rPr>
              <a:t>√ </a:t>
            </a: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Is the design easy to follow?</a:t>
            </a:r>
            <a:endParaRPr lang="en-US" sz="24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 </a:t>
            </a:r>
            <a:endParaRPr lang="en-US" sz="24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Helvetica"/>
              </a:rPr>
              <a:t>√ </a:t>
            </a: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Would additional context help improve the story?</a:t>
            </a:r>
            <a:endParaRPr lang="en-US" sz="24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 </a:t>
            </a:r>
            <a:endParaRPr lang="en-US" sz="24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Helvetica"/>
              </a:rPr>
              <a:t>√ </a:t>
            </a: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Does the title frame the content correctly?</a:t>
            </a:r>
            <a:endParaRPr lang="en-US" sz="24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 </a:t>
            </a:r>
            <a:endParaRPr lang="en-US" sz="24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Helvetica"/>
              </a:rPr>
              <a:t>√ </a:t>
            </a:r>
            <a:r>
              <a:rPr lang="en-GB" sz="24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Is the story presented self-contained</a:t>
            </a:r>
            <a:r>
              <a:rPr lang="en-GB" sz="2400" dirty="0" smtClean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?</a:t>
            </a:r>
          </a:p>
          <a:p>
            <a:pPr>
              <a:spcAft>
                <a:spcPts val="0"/>
              </a:spcAft>
            </a:pPr>
            <a:endParaRPr lang="en-US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3B3046"/>
                </a:solidFill>
                <a:effectLst/>
                <a:ea typeface="MS Mincho"/>
                <a:cs typeface="Times New Roman"/>
              </a:rPr>
              <a:t> </a:t>
            </a:r>
            <a:endParaRPr lang="en-US" dirty="0">
              <a:solidFill>
                <a:srgbClr val="3B3046"/>
              </a:solidFill>
              <a:effectLst/>
              <a:ea typeface="MS Mincho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en-GB" sz="1200" dirty="0">
                <a:solidFill>
                  <a:srgbClr val="FFFFFF"/>
                </a:solidFill>
                <a:effectLst/>
                <a:ea typeface="MS Mincho"/>
                <a:cs typeface="Times New Roman"/>
              </a:rPr>
              <a:t>Source: internal ODI Infographic guide</a:t>
            </a:r>
            <a:endParaRPr lang="en-US" sz="1200" dirty="0">
              <a:solidFill>
                <a:srgbClr val="FFFFFF"/>
              </a:solidFill>
              <a:effectLst/>
              <a:ea typeface="MS Minch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196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5576" y="821032"/>
            <a:ext cx="5616624" cy="5560295"/>
          </a:xfrm>
        </p:spPr>
        <p:txBody>
          <a:bodyPr/>
          <a:lstStyle/>
          <a:p>
            <a:r>
              <a:rPr lang="en-GB" sz="3200" dirty="0" smtClean="0"/>
              <a:t>‘</a:t>
            </a:r>
            <a:r>
              <a:rPr lang="en-GB" sz="3300" dirty="0" smtClean="0"/>
              <a:t>Evidence-informed policy </a:t>
            </a:r>
            <a:r>
              <a:rPr lang="en-GB" sz="3300" b="0" dirty="0" smtClean="0"/>
              <a:t>is </a:t>
            </a:r>
            <a:r>
              <a:rPr lang="en-GB" sz="3300" b="0" dirty="0"/>
              <a:t>that which has considered a broad range of research evidence; </a:t>
            </a:r>
            <a:r>
              <a:rPr lang="en-GB" sz="3300" b="0" dirty="0" smtClean="0"/>
              <a:t>it </a:t>
            </a:r>
            <a:r>
              <a:rPr lang="en-GB" sz="3300" b="0" dirty="0"/>
              <a:t>considers other factors such as political realities and </a:t>
            </a:r>
            <a:r>
              <a:rPr lang="en-GB" sz="3300" b="0" dirty="0" smtClean="0"/>
              <a:t>public </a:t>
            </a:r>
            <a:r>
              <a:rPr lang="en-GB" sz="3300" b="0" dirty="0"/>
              <a:t>debates. </a:t>
            </a:r>
            <a:r>
              <a:rPr lang="en-GB" sz="3300" b="0" dirty="0" smtClean="0"/>
              <a:t>It is not exclusively </a:t>
            </a:r>
            <a:r>
              <a:rPr lang="en-GB" sz="3300" b="0" dirty="0"/>
              <a:t>based on </a:t>
            </a:r>
            <a:r>
              <a:rPr lang="en-GB" sz="3300" b="0" dirty="0" smtClean="0"/>
              <a:t>research. In </a:t>
            </a:r>
            <a:r>
              <a:rPr lang="en-GB" sz="3300" b="0" dirty="0"/>
              <a:t>some cases, research evidence may be considered and </a:t>
            </a:r>
            <a:r>
              <a:rPr lang="en-GB" sz="3300" b="0" dirty="0" smtClean="0"/>
              <a:t>rejected.</a:t>
            </a:r>
            <a:r>
              <a:rPr lang="en-GB" sz="3300" dirty="0" smtClean="0"/>
              <a:t>’</a:t>
            </a:r>
            <a:endParaRPr lang="en-GB" sz="3300" dirty="0"/>
          </a:p>
        </p:txBody>
      </p:sp>
      <p:sp>
        <p:nvSpPr>
          <p:cNvPr id="3" name="TextBox 2"/>
          <p:cNvSpPr txBox="1"/>
          <p:nvPr/>
        </p:nvSpPr>
        <p:spPr>
          <a:xfrm>
            <a:off x="6804248" y="404664"/>
            <a:ext cx="1944216" cy="608932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Source: </a:t>
            </a:r>
            <a:b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</a:br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/>
            </a:r>
            <a:b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</a:br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Authors 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based 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 on 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(Newman, Fisher, &amp; </a:t>
            </a:r>
            <a:r>
              <a:rPr lang="en-GB" sz="1200" dirty="0" err="1">
                <a:solidFill>
                  <a:schemeClr val="accent1"/>
                </a:solidFill>
                <a:cs typeface="Helvetica"/>
              </a:rPr>
              <a:t>Shaxson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, 2012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) </a:t>
            </a:r>
            <a:endParaRPr lang="en-GB" sz="1200" dirty="0">
              <a:solidFill>
                <a:schemeClr val="accent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9502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Extensive online resource on preparing evidence based policy briefs: </a:t>
            </a:r>
            <a:r>
              <a:rPr lang="en-GB" u="sng" dirty="0">
                <a:hlinkClick r:id="rId2"/>
              </a:rPr>
              <a:t>http://global.evipnet.org/SURE-Guides/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dirty="0"/>
              <a:t>Hans </a:t>
            </a:r>
            <a:r>
              <a:rPr lang="en-GB" dirty="0" err="1"/>
              <a:t>Rosling’s</a:t>
            </a:r>
            <a:r>
              <a:rPr lang="en-GB" dirty="0"/>
              <a:t> TED talk on data, using innovative visualisations: </a:t>
            </a:r>
            <a:r>
              <a:rPr lang="en-GB" u="sng" dirty="0" smtClean="0">
                <a:hlinkClick r:id="rId3"/>
              </a:rPr>
              <a:t>www.ted.com</a:t>
            </a:r>
            <a:r>
              <a:rPr lang="en-GB" u="sng" dirty="0">
                <a:hlinkClick r:id="rId3"/>
              </a:rPr>
              <a:t>/</a:t>
            </a:r>
            <a:r>
              <a:rPr lang="en-GB" u="sng" dirty="0" smtClean="0">
                <a:hlinkClick r:id="rId3"/>
              </a:rPr>
              <a:t>talks/hans_rosling_shows_the_best_stats_you_ve_ever_seen</a:t>
            </a:r>
            <a:r>
              <a:rPr lang="en-GB" u="sng" dirty="0">
                <a:hlinkClick r:id="rId3"/>
              </a:rPr>
              <a:t>#t-286249</a:t>
            </a:r>
            <a:r>
              <a:rPr lang="en-GB" dirty="0"/>
              <a:t> and see </a:t>
            </a:r>
            <a:r>
              <a:rPr lang="en-GB" dirty="0" err="1"/>
              <a:t>GapMinder</a:t>
            </a:r>
            <a:r>
              <a:rPr lang="en-GB" dirty="0"/>
              <a:t> here: </a:t>
            </a:r>
            <a:r>
              <a:rPr lang="en-GB" u="sng" dirty="0">
                <a:hlinkClick r:id="rId4"/>
              </a:rPr>
              <a:t>www.gapminder.org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The Atlas of Economic Prosperity is a tool developed by Harvard which allows you to view graphs of economic data for any country in the world: </a:t>
            </a:r>
            <a:r>
              <a:rPr lang="en-GB" u="sng" dirty="0" smtClean="0">
                <a:hlinkClick r:id="rId5"/>
              </a:rPr>
              <a:t>www.atlas.cid.harvard.edu</a:t>
            </a:r>
            <a:r>
              <a:rPr lang="en-GB" u="sng" dirty="0">
                <a:hlinkClick r:id="rId5"/>
              </a:rPr>
              <a:t>/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dirty="0"/>
              <a:t>Resources on plagiarism: </a:t>
            </a:r>
            <a:r>
              <a:rPr lang="en-GB" u="sng" dirty="0" smtClean="0">
                <a:hlinkClick r:id="rId6"/>
              </a:rPr>
              <a:t>www.authoraid.info</a:t>
            </a:r>
            <a:r>
              <a:rPr lang="en-GB" u="sng" dirty="0">
                <a:hlinkClick r:id="rId6"/>
              </a:rPr>
              <a:t>/en/resources/?q=plagiarism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How to Give a Science </a:t>
            </a:r>
            <a:r>
              <a:rPr lang="en-GB" dirty="0" err="1"/>
              <a:t>Flashtalk</a:t>
            </a:r>
            <a:r>
              <a:rPr lang="en-GB"/>
              <a:t> </a:t>
            </a:r>
            <a:r>
              <a:rPr lang="en-GB" u="sng" smtClean="0">
                <a:hlinkClick r:id="rId7"/>
              </a:rPr>
              <a:t>www.scidev.net</a:t>
            </a:r>
            <a:r>
              <a:rPr lang="en-GB" u="sng" dirty="0">
                <a:hlinkClick r:id="rId7"/>
              </a:rPr>
              <a:t>/global/communication/practical-guide/flash-talk-science-video-guide.html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972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theme/theme1.xml><?xml version="1.0" encoding="utf-8"?>
<a:theme xmlns:a="http://schemas.openxmlformats.org/drawingml/2006/main" name="ODI PowerPoint - CLIMATE CHANGE">
  <a:themeElements>
    <a:clrScheme name="VAKAYIKO A">
      <a:dk1>
        <a:sysClr val="windowText" lastClr="000000"/>
      </a:dk1>
      <a:lt1>
        <a:sysClr val="window" lastClr="FFFFFF"/>
      </a:lt1>
      <a:dk2>
        <a:srgbClr val="6D6E70"/>
      </a:dk2>
      <a:lt2>
        <a:srgbClr val="BCBEC0"/>
      </a:lt2>
      <a:accent1>
        <a:srgbClr val="DA1C5C"/>
      </a:accent1>
      <a:accent2>
        <a:srgbClr val="64003C"/>
      </a:accent2>
      <a:accent3>
        <a:srgbClr val="3B3092"/>
      </a:accent3>
      <a:accent4>
        <a:srgbClr val="3B3046"/>
      </a:accent4>
      <a:accent5>
        <a:srgbClr val="646464"/>
      </a:accent5>
      <a:accent6>
        <a:srgbClr val="969696"/>
      </a:accent6>
      <a:hlink>
        <a:srgbClr val="DA1C5C"/>
      </a:hlink>
      <a:folHlink>
        <a:srgbClr val="3B3092"/>
      </a:folHlink>
    </a:clrScheme>
    <a:fontScheme name="Office 2">
      <a:majorFont>
        <a:latin typeface="Helvetic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Helvetic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Category0 xmlns="640BDAC1-5A85-42FE-9888-FE7FD80A4DDF">Background</Category0>
    <Country xmlns="640BDAC1-5A85-42FE-9888-FE7FD80A4DDF">(none)</Country>
    <Description0 xmlns="640BDAC1-5A85-42FE-9888-FE7FD80A4DDF" xsi:nil="true"/>
    <Status xmlns="640BDAC1-5A85-42FE-9888-FE7FD80A4DDF">Draft</Status>
    <Approved xmlns="640BDAC1-5A85-42FE-9888-FE7FD80A4DDF">false</Approved>
    <World_x0020_Region xmlns="640BDAC1-5A85-42FE-9888-FE7FD80A4DDF">(none)</World_x0020_Region>
    <Source xmlns="640BDAC1-5A85-42FE-9888-FE7FD80A4DDF">Staff</Source>
    <Category_x0020_2 xmlns="640BDAC1-5A85-42FE-9888-FE7FD80A4DDF">General</Category_x0020_2>
    <Theme xmlns="640BDAC1-5A85-42FE-9888-FE7FD80A4DDF"/>
    <Key xmlns="640BDAC1-5A85-42FE-9888-FE7FD80A4DDF">false</Key>
    <Audience xmlns="640BDAC1-5A85-42FE-9888-FE7FD80A4DDF">true</Audienc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A0B64855AFE429888FE7FD80A4DDF" ma:contentTypeVersion="0" ma:contentTypeDescription="Create a new document." ma:contentTypeScope="" ma:versionID="aff283dd891c4ecdc2bb186af27aa4cf">
  <xsd:schema xmlns:xsd="http://www.w3.org/2001/XMLSchema" xmlns:p="http://schemas.microsoft.com/office/2006/metadata/properties" xmlns:ns2="640BDAC1-5A85-42FE-9888-FE7FD80A4DDF" targetNamespace="http://schemas.microsoft.com/office/2006/metadata/properties" ma:root="true" ma:fieldsID="97f08719884836937f93a47e5250efb2" ns2:_="">
    <xsd:import namespace="640BDAC1-5A85-42FE-9888-FE7FD80A4DDF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Key" minOccurs="0"/>
                <xsd:element ref="ns2:Category0" minOccurs="0"/>
                <xsd:element ref="ns2:Source"/>
                <xsd:element ref="ns2:Category_x0020_2"/>
                <xsd:element ref="ns2:Status"/>
                <xsd:element ref="ns2:Approved" minOccurs="0"/>
                <xsd:element ref="ns2:Audience" minOccurs="0"/>
                <xsd:element ref="ns2:World_x0020_Region" minOccurs="0"/>
                <xsd:element ref="ns2:Country" minOccurs="0"/>
                <xsd:element ref="ns2:Them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40BDAC1-5A85-42FE-9888-FE7FD80A4DDF" elementFormDefault="qualified">
    <xsd:import namespace="http://schemas.microsoft.com/office/2006/documentManagement/types"/>
    <xsd:element name="Description0" ma:index="8" nillable="true" ma:displayName="Summary" ma:description="A short description of what's in the document can help people to find it." ma:internalName="Description0">
      <xsd:simpleType>
        <xsd:restriction base="dms:Note"/>
      </xsd:simpleType>
    </xsd:element>
    <xsd:element name="Key" ma:index="9" nillable="true" ma:displayName="Key document" ma:default="0" ma:description="Tick if this is a key document for this project." ma:internalName="Key">
      <xsd:simpleType>
        <xsd:restriction base="dms:Boolean"/>
      </xsd:simpleType>
    </xsd:element>
    <xsd:element name="Category0" ma:index="10" nillable="true" ma:displayName="Category" ma:default="Background" ma:description="Does this document provide background information, describe a project process, or is it a project output?" ma:format="Dropdown" ma:internalName="Category0">
      <xsd:simpleType>
        <xsd:restriction base="dms:Choice">
          <xsd:enumeration value="Background"/>
          <xsd:enumeration value="Working"/>
          <xsd:enumeration value="Administration"/>
          <xsd:enumeration value="Outputs"/>
        </xsd:restriction>
      </xsd:simpleType>
    </xsd:element>
    <xsd:element name="Source" ma:index="11" ma:displayName="Author" ma:default="Staff" ma:description="Who wrote this document?" ma:format="Dropdown" ma:internalName="Source">
      <xsd:simpleType>
        <xsd:restriction base="dms:Choice">
          <xsd:enumeration value="Associate"/>
          <xsd:enumeration value="External"/>
          <xsd:enumeration value="Staff"/>
        </xsd:restriction>
      </xsd:simpleType>
    </xsd:element>
    <xsd:element name="Category_x0020_2" ma:index="12" ma:displayName="Document Type" ma:default="General" ma:description="Leave as general unless this is a special type of document (eg PID, CV, Meeting Report etc)" ma:format="Dropdown" ma:internalName="Category_x0020_2">
      <xsd:simpleType>
        <xsd:restriction base="dms:Choice">
          <xsd:enumeration value="Budget"/>
          <xsd:enumeration value="Business Plan"/>
          <xsd:enumeration value="Contract"/>
          <xsd:enumeration value="CV"/>
          <xsd:enumeration value="Expenses"/>
          <xsd:enumeration value="General"/>
          <xsd:enumeration value="How-to / Guideline"/>
          <xsd:enumeration value="Invoice"/>
          <xsd:enumeration value="M&amp;E"/>
          <xsd:enumeration value="Meeting Notes / Minutes"/>
          <xsd:enumeration value="PID"/>
          <xsd:enumeration value="Policy"/>
          <xsd:enumeration value="Proposal"/>
          <xsd:enumeration value="Publication"/>
          <xsd:enumeration value="Trip Report"/>
          <xsd:enumeration value="Other"/>
        </xsd:restriction>
      </xsd:simpleType>
    </xsd:element>
    <xsd:element name="Status" ma:index="13" ma:displayName="Status" ma:default="Draft" ma:description="Select Draft, Final (or Approved - only relevant for proposals and publications)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Approved" ma:index="14" nillable="true" ma:displayName="Approved" ma:default="0" ma:internalName="Approved">
      <xsd:simpleType>
        <xsd:restriction base="dms:Boolean"/>
      </xsd:simpleType>
    </xsd:element>
    <xsd:element name="Audience" ma:index="15" nillable="true" ma:displayName="Internal Only?" ma:default="1" ma:description="Clear this box if the document can be shared outside ODI." ma:internalName="Audience">
      <xsd:simpleType>
        <xsd:restriction base="dms:Boolean"/>
      </xsd:simpleType>
    </xsd:element>
    <xsd:element name="World_x0020_Region" ma:index="16" nillable="true" ma:displayName="Region" ma:default="(none)" ma:format="Dropdown" ma:internalName="World_x0020_Region">
      <xsd:simpleType>
        <xsd:restriction base="dms:Choice">
          <xsd:enumeration value="(none)"/>
          <xsd:enumeration value="Africa"/>
          <xsd:enumeration value="Africa/Eastern Africa"/>
          <xsd:enumeration value="Africa/Middle Africa"/>
          <xsd:enumeration value="Africa/Northern Africa"/>
          <xsd:enumeration value="Africa/Southern Africa"/>
          <xsd:enumeration value="Africa/Western Africa"/>
          <xsd:enumeration value="Americas"/>
          <xsd:enumeration value="Americas/Latin America and the Caribbean"/>
          <xsd:enumeration value="Americas/Northern America"/>
          <xsd:enumeration value="Asia"/>
          <xsd:enumeration value="Asia/Eastern Asia"/>
          <xsd:enumeration value="Asia/South-central Asia"/>
          <xsd:enumeration value="Asia/South-eastern Asia"/>
          <xsd:enumeration value="Asia/Western Asia"/>
          <xsd:enumeration value="Europe"/>
          <xsd:enumeration value="Europe/Eastern Europe"/>
          <xsd:enumeration value="Europe/Northern Europe"/>
          <xsd:enumeration value="Europe/Southern Europe"/>
          <xsd:enumeration value="Europe/Western Europe"/>
          <xsd:enumeration value="Global"/>
          <xsd:enumeration value="Oceania"/>
          <xsd:enumeration value="Oceania/Australia and New Zealand"/>
          <xsd:enumeration value="Oceania/Melanesia"/>
          <xsd:enumeration value="Oceania/Micronesia"/>
          <xsd:enumeration value="Oceania/Polynesia"/>
        </xsd:restriction>
      </xsd:simpleType>
    </xsd:element>
    <xsd:element name="Country" ma:index="17" nillable="true" ma:displayName="Country" ma:default="(none)" ma:description="Optional Field" ma:format="Dropdown" ma:internalName="Country">
      <xsd:simpleType>
        <xsd:restriction base="dms:Choice">
          <xsd:enumeration value="(none)"/>
          <xsd:enumeration value="Afghanistan"/>
          <xsd:enumeration value="Åland Islands"/>
          <xsd:enumeration value="Albania"/>
          <xsd:enumeration value="Algeria"/>
          <xsd:enumeration value="American Samoa"/>
          <xsd:enumeration value="Andorra"/>
          <xsd:enumeration value="Angola"/>
          <xsd:enumeration value="Anguilla"/>
          <xsd:enumeration value="Antigua and Barbuda"/>
          <xsd:enumeration value="Argentina"/>
          <xsd:enumeration value="Armenia"/>
          <xsd:enumeration value="Aruba"/>
          <xsd:enumeration value="Australia"/>
          <xsd:enumeration value="Austria"/>
          <xsd:enumeration value="Azerbaijan"/>
          <xsd:enumeration value="Bahamas"/>
          <xsd:enumeration value="Bahrain"/>
          <xsd:enumeration value="Bangladesh"/>
          <xsd:enumeration value="Barbados"/>
          <xsd:enumeration value="Belarus"/>
          <xsd:enumeration value="Belgium"/>
          <xsd:enumeration value="Belize"/>
          <xsd:enumeration value="Benin"/>
          <xsd:enumeration value="Bermuda"/>
          <xsd:enumeration value="Bhutan"/>
          <xsd:enumeration value="Bolivia"/>
          <xsd:enumeration value="Bosnia and Herzegovina"/>
          <xsd:enumeration value="Botswana"/>
          <xsd:enumeration value="Brazil"/>
          <xsd:enumeration value="British Virgin Islands"/>
          <xsd:enumeration value="Brunei Darussalam"/>
          <xsd:enumeration value="Bulgaria"/>
          <xsd:enumeration value="Burkina Faso"/>
          <xsd:enumeration value="Burundi"/>
          <xsd:enumeration value="Cambodia"/>
          <xsd:enumeration value="Cameroon"/>
          <xsd:enumeration value="Canada"/>
          <xsd:enumeration value="Cape Verde"/>
          <xsd:enumeration value="Cayman Islands"/>
          <xsd:enumeration value="Central African Republic"/>
          <xsd:enumeration value="Chad"/>
          <xsd:enumeration value="Chile"/>
          <xsd:enumeration value="China"/>
          <xsd:enumeration value="Colombia"/>
          <xsd:enumeration value="Comoros"/>
          <xsd:enumeration value="Congo"/>
          <xsd:enumeration value="Congo"/>
          <xsd:enumeration value="Cook Islands"/>
          <xsd:enumeration value="Costa Rica"/>
          <xsd:enumeration value="Côte d'Ivoire"/>
          <xsd:enumeration value="Croatia"/>
          <xsd:enumeration value="Cuba"/>
          <xsd:enumeration value="Cyprus"/>
          <xsd:enumeration value="Czech Republic"/>
          <xsd:enumeration value="Denmark"/>
          <xsd:enumeration value="Djibouti"/>
          <xsd:enumeration value="Dominica"/>
          <xsd:enumeration value="Dominican Republic"/>
          <xsd:enumeration value="DPR Korea"/>
          <xsd:enumeration value="Ecuador"/>
          <xsd:enumeration value="Egypt"/>
          <xsd:enumeration value="El Salvador"/>
          <xsd:enumeration value="Equatorial Guinea"/>
          <xsd:enumeration value="Eritrea"/>
          <xsd:enumeration value="Estonia"/>
          <xsd:enumeration value="Ethiopia"/>
          <xsd:enumeration value="Faeroe Islands"/>
          <xsd:enumeration value="Falkland Islands"/>
          <xsd:enumeration value="Fiji"/>
          <xsd:enumeration value="Finland"/>
          <xsd:enumeration value="France"/>
          <xsd:enumeration value="French Guiana"/>
          <xsd:enumeration value="French Polynesia"/>
          <xsd:enumeration value="Gabon"/>
          <xsd:enumeration value="Gambia"/>
          <xsd:enumeration value="Georgia"/>
          <xsd:enumeration value="Germany"/>
          <xsd:enumeration value="Ghana"/>
          <xsd:enumeration value="Gibraltar"/>
          <xsd:enumeration value="Greece"/>
          <xsd:enumeration value="Greenland"/>
          <xsd:enumeration value="Grenada"/>
          <xsd:enumeration value="Guadeloupe"/>
          <xsd:enumeration value="Guam"/>
          <xsd:enumeration value="Guatemala"/>
          <xsd:enumeration value="Guinea"/>
          <xsd:enumeration value="Guinea-Bissau"/>
          <xsd:enumeration value="Guyana"/>
          <xsd:enumeration value="Haiti"/>
          <xsd:enumeration value="Holy See"/>
          <xsd:enumeration value="Honduras"/>
          <xsd:enumeration value="Hong Kong"/>
          <xsd:enumeration value="Hungary"/>
          <xsd:enumeration value="Iceland"/>
          <xsd:enumeration value="India"/>
          <xsd:enumeration value="Indonesia"/>
          <xsd:enumeration value="Iran"/>
          <xsd:enumeration value="Iraq"/>
          <xsd:enumeration value="Ireland"/>
          <xsd:enumeration value="Israel"/>
          <xsd:enumeration value="Italy"/>
          <xsd:enumeration value="Jamaica"/>
          <xsd:enumeration value="Japan"/>
          <xsd:enumeration value="Jordan"/>
          <xsd:enumeration value="Kazakhstan"/>
          <xsd:enumeration value="Kenya"/>
          <xsd:enumeration value="Kiribati"/>
          <xsd:enumeration value="Kuwait"/>
          <xsd:enumeration value="Kyrgyzstan"/>
          <xsd:enumeration value="Lao PDR"/>
          <xsd:enumeration value="Latvia"/>
          <xsd:enumeration value="Lebanon"/>
          <xsd:enumeration value="Lesotho"/>
          <xsd:enumeration value="Liberia"/>
          <xsd:enumeration value="Libyan Arab Jamahiriya"/>
          <xsd:enumeration value="Liechtenstein"/>
          <xsd:enumeration value="Lithuania"/>
          <xsd:enumeration value="Luxembourg"/>
          <xsd:enumeration value="Macao"/>
          <xsd:enumeration value="Macedonia"/>
          <xsd:enumeration value="Madagascar"/>
          <xsd:enumeration value="Malawi"/>
          <xsd:enumeration value="Malaysia"/>
          <xsd:enumeration value="Maldives"/>
          <xsd:enumeration value="Mali"/>
          <xsd:enumeration value="Malta"/>
          <xsd:enumeration value="Marshall Islands"/>
          <xsd:enumeration value="Martinique"/>
          <xsd:enumeration value="Mauritania"/>
          <xsd:enumeration value="Mauritius"/>
          <xsd:enumeration value="Mayotte"/>
          <xsd:enumeration value="Mexico"/>
          <xsd:enumeration value="Micronesia"/>
          <xsd:enumeration value="Monaco"/>
          <xsd:enumeration value="Mongolia"/>
          <xsd:enumeration value="Montserrat"/>
          <xsd:enumeration value="Morocco"/>
          <xsd:enumeration value="Mozambique"/>
          <xsd:enumeration value="Myanmar"/>
          <xsd:enumeration value="Namibia"/>
          <xsd:enumeration value="Nauru"/>
          <xsd:enumeration value="Nepal"/>
          <xsd:enumeration value="Netherlands"/>
          <xsd:enumeration value="Netherlands Antilles"/>
          <xsd:enumeration value="New Caledonia"/>
          <xsd:enumeration value="New Zealand"/>
          <xsd:enumeration value="Nicaragua"/>
          <xsd:enumeration value="Niger"/>
          <xsd:enumeration value="Nigeria"/>
          <xsd:enumeration value="Niue"/>
          <xsd:enumeration value="Norfolk Island"/>
          <xsd:enumeration value="Northern Mariana Islands"/>
          <xsd:enumeration value="Norway"/>
          <xsd:enumeration value="Oman"/>
          <xsd:enumeration value="Pakistan"/>
          <xsd:enumeration value="Palau"/>
          <xsd:enumeration value="Palestinian Territory"/>
          <xsd:enumeration value="Panama"/>
          <xsd:enumeration value="Papua New Guinea"/>
          <xsd:enumeration value="Paraguay"/>
          <xsd:enumeration value="Peru"/>
          <xsd:enumeration value="Philippines"/>
          <xsd:enumeration value="Pitcairn"/>
          <xsd:enumeration value="Poland"/>
          <xsd:enumeration value="Portugal"/>
          <xsd:enumeration value="Puerto Rico"/>
          <xsd:enumeration value="Qatar"/>
          <xsd:enumeration value="Republic of Korea"/>
          <xsd:enumeration value="Republic of Moldova"/>
          <xsd:enumeration value="Réunion"/>
          <xsd:enumeration value="Romania"/>
          <xsd:enumeration value="Russian Federation"/>
          <xsd:enumeration value="Rwanda"/>
          <xsd:enumeration value="Saint Helena"/>
          <xsd:enumeration value="Saint Kitts and Nevis"/>
          <xsd:enumeration value="Saint Lucia"/>
          <xsd:enumeration value="Saint Pierre and Miquelon"/>
          <xsd:enumeration value="Saint Vincent &amp; Grenadines"/>
          <xsd:enumeration value="Samoa"/>
          <xsd:enumeration value="San Marino"/>
          <xsd:enumeration value="Sao Tome and Principe"/>
          <xsd:enumeration value="Saudi Arabia"/>
          <xsd:enumeration value="Senegal"/>
          <xsd:enumeration value="Serbia and Montenegro"/>
          <xsd:enumeration value="Seychelles"/>
          <xsd:enumeration value="Sierra Leone"/>
          <xsd:enumeration value="Singapore"/>
          <xsd:enumeration value="Slovakia"/>
          <xsd:enumeration value="Slovenia"/>
          <xsd:enumeration value="Solomon Islands"/>
          <xsd:enumeration value="Somalia"/>
          <xsd:enumeration value="South Africa"/>
          <xsd:enumeration value="Spain"/>
          <xsd:enumeration value="Sri Lanka"/>
          <xsd:enumeration value="Sudan"/>
          <xsd:enumeration value="Suriname"/>
          <xsd:enumeration value="Svalbard and Jan Mayen Islands"/>
          <xsd:enumeration value="Swaziland"/>
          <xsd:enumeration value="Sweden"/>
          <xsd:enumeration value="Switzerland"/>
          <xsd:enumeration value="Syrian Arab Republic"/>
          <xsd:enumeration value="Tajikistan"/>
          <xsd:enumeration value="Tanzania"/>
          <xsd:enumeration value="Thailand"/>
          <xsd:enumeration value="Timor-Leste"/>
          <xsd:enumeration value="Togo"/>
          <xsd:enumeration value="Tokelau"/>
          <xsd:enumeration value="Tonga"/>
          <xsd:enumeration value="Trinidad and Tobago"/>
          <xsd:enumeration value="Tunisia"/>
          <xsd:enumeration value="Turkey"/>
          <xsd:enumeration value="Turkmenistan"/>
          <xsd:enumeration value="Turks and Caicos Islands"/>
          <xsd:enumeration value="Tuvalu"/>
          <xsd:enumeration value="Uganda"/>
          <xsd:enumeration value="Ukraine"/>
          <xsd:enumeration value="United Arab Emirates"/>
          <xsd:enumeration value="United Kingdom"/>
          <xsd:enumeration value="United States"/>
          <xsd:enumeration value="Uruguay"/>
          <xsd:enumeration value="Uzbekistan"/>
          <xsd:enumeration value="Vanuatu"/>
          <xsd:enumeration value="Venezuela"/>
          <xsd:enumeration value="Viet Nam"/>
          <xsd:enumeration value="Virgin Islands"/>
          <xsd:enumeration value="Wallis and Futuna Islands"/>
          <xsd:enumeration value="Western Sahara"/>
          <xsd:enumeration value="Yemen"/>
          <xsd:enumeration value="Zambia"/>
          <xsd:enumeration value="Zimbabwe"/>
        </xsd:restriction>
      </xsd:simpleType>
    </xsd:element>
    <xsd:element name="Theme" ma:index="18" nillable="true" ma:displayName="Theme" ma:internalName="Them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griculture"/>
                    <xsd:enumeration value="Aid"/>
                    <xsd:enumeration value="Aids/HIV"/>
                    <xsd:enumeration value="Communication"/>
                    <xsd:enumeration value="Conflicts"/>
                    <xsd:enumeration value="Debt"/>
                    <xsd:enumeration value="Development policy"/>
                    <xsd:enumeration value="Ecology"/>
                    <xsd:enumeration value="Economic development"/>
                    <xsd:enumeration value="Economic growth"/>
                    <xsd:enumeration value="Economic models"/>
                    <xsd:enumeration value="Economic policy"/>
                    <xsd:enumeration value="Economic reform"/>
                    <xsd:enumeration value="Economic theory"/>
                    <xsd:enumeration value="Education"/>
                    <xsd:enumeration value="Emergency relief"/>
                    <xsd:enumeration value="Environment"/>
                    <xsd:enumeration value="Evaluation"/>
                    <xsd:enumeration value="Exports"/>
                    <xsd:enumeration value="Finance"/>
                    <xsd:enumeration value="Fiscal policy"/>
                    <xsd:enumeration value="Food / Food Security"/>
                    <xsd:enumeration value="Gender"/>
                    <xsd:enumeration value="Globalisation"/>
                    <xsd:enumeration value="Governance"/>
                    <xsd:enumeration value="Health"/>
                    <xsd:enumeration value="Household"/>
                    <xsd:enumeration value="Human rights"/>
                    <xsd:enumeration value="Humanitarian assistance"/>
                    <xsd:enumeration value="Impact"/>
                    <xsd:enumeration value="Industry"/>
                    <xsd:enumeration value="Inequality"/>
                    <xsd:enumeration value="Investment / FDI"/>
                    <xsd:enumeration value="Labour"/>
                    <xsd:enumeration value="Land tenure"/>
                    <xsd:enumeration value="Livelihoods"/>
                    <xsd:enumeration value="Livestock"/>
                    <xsd:enumeration value="Management"/>
                    <xsd:enumeration value="Manufacturing"/>
                    <xsd:enumeration value="Natural resources"/>
                    <xsd:enumeration value="Non-governmental organisations"/>
                    <xsd:enumeration value="Participation"/>
                    <xsd:enumeration value="Policy"/>
                    <xsd:enumeration value="Politics"/>
                    <xsd:enumeration value="Poverty"/>
                    <xsd:enumeration value="Poverty alleviation"/>
                    <xsd:enumeration value="Public expenditure"/>
                    <xsd:enumeration value="Research"/>
                    <xsd:enumeration value="Rural areas"/>
                    <xsd:enumeration value="Rural development"/>
                    <xsd:enumeration value="Security"/>
                    <xsd:enumeration value="Social conditions"/>
                    <xsd:enumeration value="Structural adjustment"/>
                    <xsd:enumeration value="Sustainability"/>
                    <xsd:enumeration value="Technology"/>
                    <xsd:enumeration value="Tourism"/>
                    <xsd:enumeration value="Trade"/>
                    <xsd:enumeration value="Trade liberalisation"/>
                    <xsd:enumeration value="Trade policy"/>
                    <xsd:enumeration value="Water"/>
                    <xsd:enumeration value="Women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B9889C0-8A44-4AE9-86DB-321CC54BC66D}">
  <ds:schemaRefs>
    <ds:schemaRef ds:uri="http://purl.org/dc/elements/1.1/"/>
    <ds:schemaRef ds:uri="640BDAC1-5A85-42FE-9888-FE7FD80A4DDF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5D07C80-243A-4252-B6FA-8E360CD19B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C9307B-93DB-446B-848F-25CB102C6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0BDAC1-5A85-42FE-9888-FE7FD80A4DD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5418</TotalTime>
  <Words>358</Words>
  <Application>Microsoft Office PowerPoint</Application>
  <PresentationFormat>On-screen Show (4:3)</PresentationFormat>
  <Paragraphs>69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ODI PowerPoint - CLIMATE CHANGE</vt:lpstr>
      <vt:lpstr>PowerPoint Presentation</vt:lpstr>
      <vt:lpstr>Evidence-Informed Policy Making</vt:lpstr>
      <vt:lpstr>What will be covered in this module?</vt:lpstr>
      <vt:lpstr>Internal audiences for EIPM  Source: Politics and Ideas</vt:lpstr>
      <vt:lpstr>Infographics Checklist</vt:lpstr>
      <vt:lpstr>‘Evidence-informed policy is that which has considered a broad range of research evidence; it considers other factors such as political realities and public debates. It is not exclusively based on research. In some cases, research evidence may be considered and rejected.’</vt:lpstr>
      <vt:lpstr>Further Resources</vt:lpstr>
    </vt:vector>
  </TitlesOfParts>
  <Company>ODI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Francis</dc:creator>
  <cp:lastModifiedBy>Qurratulain Zaman</cp:lastModifiedBy>
  <cp:revision>133</cp:revision>
  <dcterms:created xsi:type="dcterms:W3CDTF">2010-12-17T10:37:41Z</dcterms:created>
  <dcterms:modified xsi:type="dcterms:W3CDTF">2016-06-14T15:50:55Z</dcterms:modified>
</cp:coreProperties>
</file>