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2" r:id="rId5"/>
    <p:sldId id="256" r:id="rId6"/>
    <p:sldId id="258" r:id="rId7"/>
    <p:sldId id="264" r:id="rId8"/>
    <p:sldId id="268" r:id="rId9"/>
    <p:sldId id="269" r:id="rId10"/>
    <p:sldId id="267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ayter" initials="EH" lastIdx="3" clrIdx="0"/>
  <p:cmAuthor id="1" name="Qurratulain Zaman" initials="QZ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0CB"/>
    <a:srgbClr val="6CC4DF"/>
    <a:srgbClr val="009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8382" autoAdjust="0"/>
  </p:normalViewPr>
  <p:slideViewPr>
    <p:cSldViewPr>
      <p:cViewPr>
        <p:scale>
          <a:sx n="66" d="100"/>
          <a:sy n="66" d="100"/>
        </p:scale>
        <p:origin x="-240" y="19"/>
      </p:cViewPr>
      <p:guideLst>
        <p:guide orient="horz" pos="482"/>
        <p:guide orient="horz" pos="3884"/>
        <p:guide pos="5302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7F823-8D48-4C2F-A96E-04AF8B39A3E3}" type="doc">
      <dgm:prSet loTypeId="urn:microsoft.com/office/officeart/2005/8/layout/b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5282E1A-7612-43AB-BF12-8FA7E0E1131F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en-GB" sz="1600" b="1" dirty="0" smtClean="0"/>
            <a:t>TOPIC 1 </a:t>
          </a:r>
        </a:p>
        <a:p>
          <a:pPr algn="ctr"/>
          <a:r>
            <a:rPr lang="en-GB" sz="1600" b="1" dirty="0" smtClean="0"/>
            <a:t>Introducing the search strategy</a:t>
          </a:r>
          <a:endParaRPr lang="en-GB" sz="1600" b="1" dirty="0"/>
        </a:p>
      </dgm:t>
    </dgm:pt>
    <dgm:pt modelId="{54AFE34E-22E1-4171-B008-D0ECD043B0F3}" type="parTrans" cxnId="{6D395702-26C9-436F-A667-997D2CFA3168}">
      <dgm:prSet/>
      <dgm:spPr/>
      <dgm:t>
        <a:bodyPr/>
        <a:lstStyle/>
        <a:p>
          <a:pPr algn="ctr"/>
          <a:endParaRPr lang="en-GB" sz="1100"/>
        </a:p>
      </dgm:t>
    </dgm:pt>
    <dgm:pt modelId="{C6283F44-1011-4B60-95F6-B4A195472A12}" type="sibTrans" cxnId="{6D395702-26C9-436F-A667-997D2CFA3168}">
      <dgm:prSet custT="1"/>
      <dgm:spPr/>
      <dgm:t>
        <a:bodyPr/>
        <a:lstStyle/>
        <a:p>
          <a:pPr algn="ctr"/>
          <a:endParaRPr lang="en-GB" sz="1100"/>
        </a:p>
      </dgm:t>
    </dgm:pt>
    <dgm:pt modelId="{8BC6C03E-F8A1-4831-BB4A-7A32428C2ECB}">
      <dgm:prSet phldrT="[Text]" custT="1"/>
      <dgm:spPr>
        <a:solidFill>
          <a:schemeClr val="accent2">
            <a:lumMod val="90000"/>
            <a:lumOff val="10000"/>
          </a:schemeClr>
        </a:solidFill>
      </dgm:spPr>
      <dgm:t>
        <a:bodyPr/>
        <a:lstStyle/>
        <a:p>
          <a:pPr algn="ctr"/>
          <a:r>
            <a:rPr lang="en-GB" sz="1600" b="1" dirty="0" smtClean="0"/>
            <a:t>TOPIC 2 </a:t>
          </a:r>
        </a:p>
        <a:p>
          <a:pPr algn="ctr"/>
          <a:r>
            <a:rPr lang="en-GB" sz="1600" b="1" dirty="0" smtClean="0"/>
            <a:t>Understand the request for information &amp; familiarise yourself with the topic</a:t>
          </a:r>
          <a:endParaRPr lang="en-GB" sz="1600" b="1" dirty="0"/>
        </a:p>
      </dgm:t>
    </dgm:pt>
    <dgm:pt modelId="{323F8504-1B51-42A8-975C-D3E74C2ACA87}" type="parTrans" cxnId="{6FDE06B3-B9DE-4AA4-8DFB-5F90B16BF235}">
      <dgm:prSet/>
      <dgm:spPr/>
      <dgm:t>
        <a:bodyPr/>
        <a:lstStyle/>
        <a:p>
          <a:pPr algn="ctr"/>
          <a:endParaRPr lang="en-GB" sz="1100"/>
        </a:p>
      </dgm:t>
    </dgm:pt>
    <dgm:pt modelId="{7D5A4D7C-1CCC-485A-A75D-989A0C52B723}" type="sibTrans" cxnId="{6FDE06B3-B9DE-4AA4-8DFB-5F90B16BF235}">
      <dgm:prSet custT="1"/>
      <dgm:spPr/>
      <dgm:t>
        <a:bodyPr/>
        <a:lstStyle/>
        <a:p>
          <a:pPr algn="ctr"/>
          <a:endParaRPr lang="en-GB" sz="1100"/>
        </a:p>
      </dgm:t>
    </dgm:pt>
    <dgm:pt modelId="{37849271-1605-4B8F-A02E-E9C662ECC4A8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ctr"/>
          <a:r>
            <a:rPr lang="en-GB" sz="1600" b="1" dirty="0" smtClean="0"/>
            <a:t>TOPIC 3 </a:t>
          </a:r>
        </a:p>
        <a:p>
          <a:pPr algn="ctr"/>
          <a:r>
            <a:rPr lang="en-GB" sz="1600" b="1" dirty="0" smtClean="0"/>
            <a:t>Choose the right types of literature</a:t>
          </a:r>
          <a:endParaRPr lang="en-GB" sz="1600" b="1" dirty="0"/>
        </a:p>
      </dgm:t>
    </dgm:pt>
    <dgm:pt modelId="{243DC1EB-47A6-4D15-AFCE-7AB66CE7EB92}" type="parTrans" cxnId="{8A3EA7F0-3321-445B-AAED-1D654FE3B9B9}">
      <dgm:prSet/>
      <dgm:spPr/>
      <dgm:t>
        <a:bodyPr/>
        <a:lstStyle/>
        <a:p>
          <a:pPr algn="ctr"/>
          <a:endParaRPr lang="en-GB" sz="1100"/>
        </a:p>
      </dgm:t>
    </dgm:pt>
    <dgm:pt modelId="{BF8DFE66-D139-4879-BC19-B164155BED3A}" type="sibTrans" cxnId="{8A3EA7F0-3321-445B-AAED-1D654FE3B9B9}">
      <dgm:prSet custT="1"/>
      <dgm:spPr/>
      <dgm:t>
        <a:bodyPr/>
        <a:lstStyle/>
        <a:p>
          <a:pPr algn="ctr"/>
          <a:endParaRPr lang="en-GB" sz="1100"/>
        </a:p>
      </dgm:t>
    </dgm:pt>
    <dgm:pt modelId="{3F1F15D0-600D-42A3-B7D5-D3056D5C7249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pPr algn="ctr"/>
          <a:r>
            <a:rPr lang="en-GB" sz="1600" b="1" dirty="0" smtClean="0"/>
            <a:t>TOPIC 4 Choose your sources of evidence</a:t>
          </a:r>
          <a:endParaRPr lang="en-GB" sz="1600" b="1" dirty="0"/>
        </a:p>
      </dgm:t>
    </dgm:pt>
    <dgm:pt modelId="{2654649D-A144-4360-8EFC-E3B4B8CB184F}" type="parTrans" cxnId="{2A4D1863-D2EE-4CEA-9D70-A9F14D983065}">
      <dgm:prSet/>
      <dgm:spPr/>
      <dgm:t>
        <a:bodyPr/>
        <a:lstStyle/>
        <a:p>
          <a:pPr algn="ctr"/>
          <a:endParaRPr lang="en-GB" sz="1100"/>
        </a:p>
      </dgm:t>
    </dgm:pt>
    <dgm:pt modelId="{2BD56C0B-427D-480E-8DBF-2F8D7B780477}" type="sibTrans" cxnId="{2A4D1863-D2EE-4CEA-9D70-A9F14D983065}">
      <dgm:prSet custT="1"/>
      <dgm:spPr/>
      <dgm:t>
        <a:bodyPr/>
        <a:lstStyle/>
        <a:p>
          <a:pPr algn="ctr"/>
          <a:endParaRPr lang="en-GB" sz="1100"/>
        </a:p>
      </dgm:t>
    </dgm:pt>
    <dgm:pt modelId="{BCEAF6F7-BFD5-4075-ACDA-3E5AD30D3A5C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1600" b="1" dirty="0" smtClean="0"/>
            <a:t>TOPIC 6 </a:t>
          </a:r>
        </a:p>
        <a:p>
          <a:r>
            <a:rPr lang="en-GB" sz="1600" b="1" dirty="0" smtClean="0"/>
            <a:t>Search effectively online</a:t>
          </a:r>
          <a:endParaRPr lang="en-GB" sz="1600" b="1" dirty="0"/>
        </a:p>
      </dgm:t>
    </dgm:pt>
    <dgm:pt modelId="{B259C2C0-4249-4014-91AC-A595BB6C5E1F}" type="parTrans" cxnId="{599EA152-79AD-46E0-A8BA-EA789CA8546D}">
      <dgm:prSet/>
      <dgm:spPr/>
      <dgm:t>
        <a:bodyPr/>
        <a:lstStyle/>
        <a:p>
          <a:endParaRPr lang="en-GB"/>
        </a:p>
      </dgm:t>
    </dgm:pt>
    <dgm:pt modelId="{DAE1A716-A76F-41D3-9CC9-B583490A7CFD}" type="sibTrans" cxnId="{599EA152-79AD-46E0-A8BA-EA789CA8546D}">
      <dgm:prSet/>
      <dgm:spPr/>
      <dgm:t>
        <a:bodyPr/>
        <a:lstStyle/>
        <a:p>
          <a:endParaRPr lang="en-GB"/>
        </a:p>
      </dgm:t>
    </dgm:pt>
    <dgm:pt modelId="{71382D25-CBAB-4C48-9E08-54754E144915}" type="pres">
      <dgm:prSet presAssocID="{1A87F823-8D48-4C2F-A96E-04AF8B39A3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F83663-D2B8-445D-87EC-70A0892ED939}" type="pres">
      <dgm:prSet presAssocID="{C5282E1A-7612-43AB-BF12-8FA7E0E1131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B4C7BF-B68F-4209-8C51-D88F07468414}" type="pres">
      <dgm:prSet presAssocID="{C6283F44-1011-4B60-95F6-B4A195472A12}" presName="sibTrans" presStyleLbl="sibTrans1D1" presStyleIdx="0" presStyleCnt="4"/>
      <dgm:spPr/>
      <dgm:t>
        <a:bodyPr/>
        <a:lstStyle/>
        <a:p>
          <a:endParaRPr lang="en-GB"/>
        </a:p>
      </dgm:t>
    </dgm:pt>
    <dgm:pt modelId="{C0419891-F290-4FC6-A5F5-D9DF4D32DA62}" type="pres">
      <dgm:prSet presAssocID="{C6283F44-1011-4B60-95F6-B4A195472A12}" presName="connectorText" presStyleLbl="sibTrans1D1" presStyleIdx="0" presStyleCnt="4"/>
      <dgm:spPr/>
      <dgm:t>
        <a:bodyPr/>
        <a:lstStyle/>
        <a:p>
          <a:endParaRPr lang="en-GB"/>
        </a:p>
      </dgm:t>
    </dgm:pt>
    <dgm:pt modelId="{80FC9DB4-51F1-4743-8EC4-EC03EB5F9386}" type="pres">
      <dgm:prSet presAssocID="{8BC6C03E-F8A1-4831-BB4A-7A32428C2E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F9B83C-1005-4753-B49A-E916A8BD8C7E}" type="pres">
      <dgm:prSet presAssocID="{7D5A4D7C-1CCC-485A-A75D-989A0C52B723}" presName="sibTrans" presStyleLbl="sibTrans1D1" presStyleIdx="1" presStyleCnt="4"/>
      <dgm:spPr/>
      <dgm:t>
        <a:bodyPr/>
        <a:lstStyle/>
        <a:p>
          <a:endParaRPr lang="en-GB"/>
        </a:p>
      </dgm:t>
    </dgm:pt>
    <dgm:pt modelId="{000CE2A6-32A4-45C1-AADE-FD37B934AB57}" type="pres">
      <dgm:prSet presAssocID="{7D5A4D7C-1CCC-485A-A75D-989A0C52B723}" presName="connectorText" presStyleLbl="sibTrans1D1" presStyleIdx="1" presStyleCnt="4"/>
      <dgm:spPr/>
      <dgm:t>
        <a:bodyPr/>
        <a:lstStyle/>
        <a:p>
          <a:endParaRPr lang="en-GB"/>
        </a:p>
      </dgm:t>
    </dgm:pt>
    <dgm:pt modelId="{1EBB42ED-EB08-4950-A225-31429F4049B3}" type="pres">
      <dgm:prSet presAssocID="{37849271-1605-4B8F-A02E-E9C662ECC4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7167D2-5091-4966-B606-429B9E2380F1}" type="pres">
      <dgm:prSet presAssocID="{BF8DFE66-D139-4879-BC19-B164155BED3A}" presName="sibTrans" presStyleLbl="sibTrans1D1" presStyleIdx="2" presStyleCnt="4"/>
      <dgm:spPr/>
      <dgm:t>
        <a:bodyPr/>
        <a:lstStyle/>
        <a:p>
          <a:endParaRPr lang="en-GB"/>
        </a:p>
      </dgm:t>
    </dgm:pt>
    <dgm:pt modelId="{F01816E1-96CE-42CB-A663-10F565575F99}" type="pres">
      <dgm:prSet presAssocID="{BF8DFE66-D139-4879-BC19-B164155BED3A}" presName="connectorText" presStyleLbl="sibTrans1D1" presStyleIdx="2" presStyleCnt="4"/>
      <dgm:spPr/>
      <dgm:t>
        <a:bodyPr/>
        <a:lstStyle/>
        <a:p>
          <a:endParaRPr lang="en-GB"/>
        </a:p>
      </dgm:t>
    </dgm:pt>
    <dgm:pt modelId="{FEF13B08-72A8-4CFC-B794-28A535E0C471}" type="pres">
      <dgm:prSet presAssocID="{3F1F15D0-600D-42A3-B7D5-D3056D5C724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AB77F6-C4FF-4352-A29D-8B2B491F139F}" type="pres">
      <dgm:prSet presAssocID="{2BD56C0B-427D-480E-8DBF-2F8D7B780477}" presName="sibTrans" presStyleLbl="sibTrans1D1" presStyleIdx="3" presStyleCnt="4"/>
      <dgm:spPr/>
      <dgm:t>
        <a:bodyPr/>
        <a:lstStyle/>
        <a:p>
          <a:endParaRPr lang="en-GB"/>
        </a:p>
      </dgm:t>
    </dgm:pt>
    <dgm:pt modelId="{C7DF86E3-7035-4FCB-8F65-96619DA8E145}" type="pres">
      <dgm:prSet presAssocID="{2BD56C0B-427D-480E-8DBF-2F8D7B780477}" presName="connectorText" presStyleLbl="sibTrans1D1" presStyleIdx="3" presStyleCnt="4"/>
      <dgm:spPr/>
      <dgm:t>
        <a:bodyPr/>
        <a:lstStyle/>
        <a:p>
          <a:endParaRPr lang="en-GB"/>
        </a:p>
      </dgm:t>
    </dgm:pt>
    <dgm:pt modelId="{BE8F930E-FF8C-46F5-B7DF-77B8E1DAF50A}" type="pres">
      <dgm:prSet presAssocID="{BCEAF6F7-BFD5-4075-ACDA-3E5AD30D3A5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D395702-26C9-436F-A667-997D2CFA3168}" srcId="{1A87F823-8D48-4C2F-A96E-04AF8B39A3E3}" destId="{C5282E1A-7612-43AB-BF12-8FA7E0E1131F}" srcOrd="0" destOrd="0" parTransId="{54AFE34E-22E1-4171-B008-D0ECD043B0F3}" sibTransId="{C6283F44-1011-4B60-95F6-B4A195472A12}"/>
    <dgm:cxn modelId="{0AD1A9E7-654C-4FCD-BF12-DC9BEACDDE43}" type="presOf" srcId="{C6283F44-1011-4B60-95F6-B4A195472A12}" destId="{C0419891-F290-4FC6-A5F5-D9DF4D32DA62}" srcOrd="1" destOrd="0" presId="urn:microsoft.com/office/officeart/2005/8/layout/bProcess3"/>
    <dgm:cxn modelId="{2B7C956E-FDF1-411F-9F04-16A786A24F12}" type="presOf" srcId="{C6283F44-1011-4B60-95F6-B4A195472A12}" destId="{40B4C7BF-B68F-4209-8C51-D88F07468414}" srcOrd="0" destOrd="0" presId="urn:microsoft.com/office/officeart/2005/8/layout/bProcess3"/>
    <dgm:cxn modelId="{0C6C96BA-6D6D-463D-92D0-C926D76274D1}" type="presOf" srcId="{C5282E1A-7612-43AB-BF12-8FA7E0E1131F}" destId="{09F83663-D2B8-445D-87EC-70A0892ED939}" srcOrd="0" destOrd="0" presId="urn:microsoft.com/office/officeart/2005/8/layout/bProcess3"/>
    <dgm:cxn modelId="{E59224B1-9744-4BF5-892B-E0A7A3019A22}" type="presOf" srcId="{8BC6C03E-F8A1-4831-BB4A-7A32428C2ECB}" destId="{80FC9DB4-51F1-4743-8EC4-EC03EB5F9386}" srcOrd="0" destOrd="0" presId="urn:microsoft.com/office/officeart/2005/8/layout/bProcess3"/>
    <dgm:cxn modelId="{420DF2A2-50C1-4547-AF4C-19C16D7D7241}" type="presOf" srcId="{BF8DFE66-D139-4879-BC19-B164155BED3A}" destId="{BD7167D2-5091-4966-B606-429B9E2380F1}" srcOrd="0" destOrd="0" presId="urn:microsoft.com/office/officeart/2005/8/layout/bProcess3"/>
    <dgm:cxn modelId="{CCE6CD99-5FBA-42B2-A8C2-36975D2740E4}" type="presOf" srcId="{1A87F823-8D48-4C2F-A96E-04AF8B39A3E3}" destId="{71382D25-CBAB-4C48-9E08-54754E144915}" srcOrd="0" destOrd="0" presId="urn:microsoft.com/office/officeart/2005/8/layout/bProcess3"/>
    <dgm:cxn modelId="{27DD14B1-B99A-424E-BA6C-7F4F0B737D23}" type="presOf" srcId="{2BD56C0B-427D-480E-8DBF-2F8D7B780477}" destId="{D0AB77F6-C4FF-4352-A29D-8B2B491F139F}" srcOrd="0" destOrd="0" presId="urn:microsoft.com/office/officeart/2005/8/layout/bProcess3"/>
    <dgm:cxn modelId="{2A4D1863-D2EE-4CEA-9D70-A9F14D983065}" srcId="{1A87F823-8D48-4C2F-A96E-04AF8B39A3E3}" destId="{3F1F15D0-600D-42A3-B7D5-D3056D5C7249}" srcOrd="3" destOrd="0" parTransId="{2654649D-A144-4360-8EFC-E3B4B8CB184F}" sibTransId="{2BD56C0B-427D-480E-8DBF-2F8D7B780477}"/>
    <dgm:cxn modelId="{599EA152-79AD-46E0-A8BA-EA789CA8546D}" srcId="{1A87F823-8D48-4C2F-A96E-04AF8B39A3E3}" destId="{BCEAF6F7-BFD5-4075-ACDA-3E5AD30D3A5C}" srcOrd="4" destOrd="0" parTransId="{B259C2C0-4249-4014-91AC-A595BB6C5E1F}" sibTransId="{DAE1A716-A76F-41D3-9CC9-B583490A7CFD}"/>
    <dgm:cxn modelId="{CE33DB90-1F7E-4708-B125-CD6C97458736}" type="presOf" srcId="{BCEAF6F7-BFD5-4075-ACDA-3E5AD30D3A5C}" destId="{BE8F930E-FF8C-46F5-B7DF-77B8E1DAF50A}" srcOrd="0" destOrd="0" presId="urn:microsoft.com/office/officeart/2005/8/layout/bProcess3"/>
    <dgm:cxn modelId="{355E6845-36D0-4422-BB83-E947F3A25E7F}" type="presOf" srcId="{3F1F15D0-600D-42A3-B7D5-D3056D5C7249}" destId="{FEF13B08-72A8-4CFC-B794-28A535E0C471}" srcOrd="0" destOrd="0" presId="urn:microsoft.com/office/officeart/2005/8/layout/bProcess3"/>
    <dgm:cxn modelId="{ED5B1A96-46C7-4B22-A432-1A911FB66A74}" type="presOf" srcId="{2BD56C0B-427D-480E-8DBF-2F8D7B780477}" destId="{C7DF86E3-7035-4FCB-8F65-96619DA8E145}" srcOrd="1" destOrd="0" presId="urn:microsoft.com/office/officeart/2005/8/layout/bProcess3"/>
    <dgm:cxn modelId="{84426EB9-8A78-4231-A3CD-478F4E6ACD82}" type="presOf" srcId="{7D5A4D7C-1CCC-485A-A75D-989A0C52B723}" destId="{6DF9B83C-1005-4753-B49A-E916A8BD8C7E}" srcOrd="0" destOrd="0" presId="urn:microsoft.com/office/officeart/2005/8/layout/bProcess3"/>
    <dgm:cxn modelId="{AD595923-61AB-4203-89C8-407CC67D74A2}" type="presOf" srcId="{37849271-1605-4B8F-A02E-E9C662ECC4A8}" destId="{1EBB42ED-EB08-4950-A225-31429F4049B3}" srcOrd="0" destOrd="0" presId="urn:microsoft.com/office/officeart/2005/8/layout/bProcess3"/>
    <dgm:cxn modelId="{6F83D7E2-2124-4496-8A1A-98D43B1477D5}" type="presOf" srcId="{BF8DFE66-D139-4879-BC19-B164155BED3A}" destId="{F01816E1-96CE-42CB-A663-10F565575F99}" srcOrd="1" destOrd="0" presId="urn:microsoft.com/office/officeart/2005/8/layout/bProcess3"/>
    <dgm:cxn modelId="{6FDE06B3-B9DE-4AA4-8DFB-5F90B16BF235}" srcId="{1A87F823-8D48-4C2F-A96E-04AF8B39A3E3}" destId="{8BC6C03E-F8A1-4831-BB4A-7A32428C2ECB}" srcOrd="1" destOrd="0" parTransId="{323F8504-1B51-42A8-975C-D3E74C2ACA87}" sibTransId="{7D5A4D7C-1CCC-485A-A75D-989A0C52B723}"/>
    <dgm:cxn modelId="{8A3EA7F0-3321-445B-AAED-1D654FE3B9B9}" srcId="{1A87F823-8D48-4C2F-A96E-04AF8B39A3E3}" destId="{37849271-1605-4B8F-A02E-E9C662ECC4A8}" srcOrd="2" destOrd="0" parTransId="{243DC1EB-47A6-4D15-AFCE-7AB66CE7EB92}" sibTransId="{BF8DFE66-D139-4879-BC19-B164155BED3A}"/>
    <dgm:cxn modelId="{516C8E43-681F-4CE6-9116-AA9BE6A039FC}" type="presOf" srcId="{7D5A4D7C-1CCC-485A-A75D-989A0C52B723}" destId="{000CE2A6-32A4-45C1-AADE-FD37B934AB57}" srcOrd="1" destOrd="0" presId="urn:microsoft.com/office/officeart/2005/8/layout/bProcess3"/>
    <dgm:cxn modelId="{BC4352E0-5626-4F0C-A163-665F03A7DB9C}" type="presParOf" srcId="{71382D25-CBAB-4C48-9E08-54754E144915}" destId="{09F83663-D2B8-445D-87EC-70A0892ED939}" srcOrd="0" destOrd="0" presId="urn:microsoft.com/office/officeart/2005/8/layout/bProcess3"/>
    <dgm:cxn modelId="{B7516EB6-2BD3-4989-A11E-8B77B663785F}" type="presParOf" srcId="{71382D25-CBAB-4C48-9E08-54754E144915}" destId="{40B4C7BF-B68F-4209-8C51-D88F07468414}" srcOrd="1" destOrd="0" presId="urn:microsoft.com/office/officeart/2005/8/layout/bProcess3"/>
    <dgm:cxn modelId="{EFD40DF4-0741-4920-9A75-B54B81B428CA}" type="presParOf" srcId="{40B4C7BF-B68F-4209-8C51-D88F07468414}" destId="{C0419891-F290-4FC6-A5F5-D9DF4D32DA62}" srcOrd="0" destOrd="0" presId="urn:microsoft.com/office/officeart/2005/8/layout/bProcess3"/>
    <dgm:cxn modelId="{86BB568F-4C54-4F2A-ABB2-97078831D274}" type="presParOf" srcId="{71382D25-CBAB-4C48-9E08-54754E144915}" destId="{80FC9DB4-51F1-4743-8EC4-EC03EB5F9386}" srcOrd="2" destOrd="0" presId="urn:microsoft.com/office/officeart/2005/8/layout/bProcess3"/>
    <dgm:cxn modelId="{C30D2FA9-4AE8-4632-A8DB-5051E89818B8}" type="presParOf" srcId="{71382D25-CBAB-4C48-9E08-54754E144915}" destId="{6DF9B83C-1005-4753-B49A-E916A8BD8C7E}" srcOrd="3" destOrd="0" presId="urn:microsoft.com/office/officeart/2005/8/layout/bProcess3"/>
    <dgm:cxn modelId="{982ADA10-8F5F-4FD5-A8B1-C5EE6B0917E4}" type="presParOf" srcId="{6DF9B83C-1005-4753-B49A-E916A8BD8C7E}" destId="{000CE2A6-32A4-45C1-AADE-FD37B934AB57}" srcOrd="0" destOrd="0" presId="urn:microsoft.com/office/officeart/2005/8/layout/bProcess3"/>
    <dgm:cxn modelId="{BB1C2D3A-6039-4F70-AB97-3D28405A92B9}" type="presParOf" srcId="{71382D25-CBAB-4C48-9E08-54754E144915}" destId="{1EBB42ED-EB08-4950-A225-31429F4049B3}" srcOrd="4" destOrd="0" presId="urn:microsoft.com/office/officeart/2005/8/layout/bProcess3"/>
    <dgm:cxn modelId="{3A1DCA3F-1CE7-4062-9E4D-EC7302E4D27F}" type="presParOf" srcId="{71382D25-CBAB-4C48-9E08-54754E144915}" destId="{BD7167D2-5091-4966-B606-429B9E2380F1}" srcOrd="5" destOrd="0" presId="urn:microsoft.com/office/officeart/2005/8/layout/bProcess3"/>
    <dgm:cxn modelId="{EC705C59-26E3-4EFA-AD01-C706C229D9AF}" type="presParOf" srcId="{BD7167D2-5091-4966-B606-429B9E2380F1}" destId="{F01816E1-96CE-42CB-A663-10F565575F99}" srcOrd="0" destOrd="0" presId="urn:microsoft.com/office/officeart/2005/8/layout/bProcess3"/>
    <dgm:cxn modelId="{8E20A085-57AB-4B7D-A1B7-7886968EB808}" type="presParOf" srcId="{71382D25-CBAB-4C48-9E08-54754E144915}" destId="{FEF13B08-72A8-4CFC-B794-28A535E0C471}" srcOrd="6" destOrd="0" presId="urn:microsoft.com/office/officeart/2005/8/layout/bProcess3"/>
    <dgm:cxn modelId="{AD3D6A2D-0A3D-4100-9877-D91F736C1468}" type="presParOf" srcId="{71382D25-CBAB-4C48-9E08-54754E144915}" destId="{D0AB77F6-C4FF-4352-A29D-8B2B491F139F}" srcOrd="7" destOrd="0" presId="urn:microsoft.com/office/officeart/2005/8/layout/bProcess3"/>
    <dgm:cxn modelId="{A5B1286C-7D60-4560-B6C0-D13757C0C9AF}" type="presParOf" srcId="{D0AB77F6-C4FF-4352-A29D-8B2B491F139F}" destId="{C7DF86E3-7035-4FCB-8F65-96619DA8E145}" srcOrd="0" destOrd="0" presId="urn:microsoft.com/office/officeart/2005/8/layout/bProcess3"/>
    <dgm:cxn modelId="{DA66FE58-A19A-4A20-A7BA-BA48BFE3AB5D}" type="presParOf" srcId="{71382D25-CBAB-4C48-9E08-54754E144915}" destId="{BE8F930E-FF8C-46F5-B7DF-77B8E1DAF50A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4C7BF-B68F-4209-8C51-D88F07468414}">
      <dsp:nvSpPr>
        <dsp:cNvPr id="0" name=""/>
        <dsp:cNvSpPr/>
      </dsp:nvSpPr>
      <dsp:spPr>
        <a:xfrm>
          <a:off x="2291663" y="1367748"/>
          <a:ext cx="4946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4611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525839" y="1410840"/>
        <a:ext cx="26260" cy="5257"/>
      </dsp:txXfrm>
    </dsp:sp>
    <dsp:sp modelId="{09F83663-D2B8-445D-87EC-70A0892ED939}">
      <dsp:nvSpPr>
        <dsp:cNvPr id="0" name=""/>
        <dsp:cNvSpPr/>
      </dsp:nvSpPr>
      <dsp:spPr>
        <a:xfrm>
          <a:off x="9933" y="728409"/>
          <a:ext cx="2283529" cy="1370117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TOPIC 1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Introducing the search strategy</a:t>
          </a:r>
          <a:endParaRPr lang="en-GB" sz="1600" b="1" kern="1200" dirty="0"/>
        </a:p>
      </dsp:txBody>
      <dsp:txXfrm>
        <a:off x="9933" y="728409"/>
        <a:ext cx="2283529" cy="1370117"/>
      </dsp:txXfrm>
    </dsp:sp>
    <dsp:sp modelId="{6DF9B83C-1005-4753-B49A-E916A8BD8C7E}">
      <dsp:nvSpPr>
        <dsp:cNvPr id="0" name=""/>
        <dsp:cNvSpPr/>
      </dsp:nvSpPr>
      <dsp:spPr>
        <a:xfrm>
          <a:off x="5100404" y="1367748"/>
          <a:ext cx="4946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4611" y="45720"/>
              </a:lnTo>
            </a:path>
          </a:pathLst>
        </a:custGeom>
        <a:noFill/>
        <a:ln w="9525" cap="flat" cmpd="sng" algn="ctr">
          <a:solidFill>
            <a:schemeClr val="accent2">
              <a:hueOff val="-1545268"/>
              <a:satOff val="-16496"/>
              <a:lumOff val="614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5334580" y="1410840"/>
        <a:ext cx="26260" cy="5257"/>
      </dsp:txXfrm>
    </dsp:sp>
    <dsp:sp modelId="{80FC9DB4-51F1-4743-8EC4-EC03EB5F9386}">
      <dsp:nvSpPr>
        <dsp:cNvPr id="0" name=""/>
        <dsp:cNvSpPr/>
      </dsp:nvSpPr>
      <dsp:spPr>
        <a:xfrm>
          <a:off x="2818675" y="728409"/>
          <a:ext cx="2283529" cy="1370117"/>
        </a:xfrm>
        <a:prstGeom prst="rect">
          <a:avLst/>
        </a:prstGeom>
        <a:solidFill>
          <a:schemeClr val="accent2">
            <a:lumMod val="90000"/>
            <a:lumOff val="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TOPIC 2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Understand the request for information &amp; familiarise yourself with the topic</a:t>
          </a:r>
          <a:endParaRPr lang="en-GB" sz="1600" b="1" kern="1200" dirty="0"/>
        </a:p>
      </dsp:txBody>
      <dsp:txXfrm>
        <a:off x="2818675" y="728409"/>
        <a:ext cx="2283529" cy="1370117"/>
      </dsp:txXfrm>
    </dsp:sp>
    <dsp:sp modelId="{BD7167D2-5091-4966-B606-429B9E2380F1}">
      <dsp:nvSpPr>
        <dsp:cNvPr id="0" name=""/>
        <dsp:cNvSpPr/>
      </dsp:nvSpPr>
      <dsp:spPr>
        <a:xfrm>
          <a:off x="1151698" y="2096727"/>
          <a:ext cx="5617482" cy="494611"/>
        </a:xfrm>
        <a:custGeom>
          <a:avLst/>
          <a:gdLst/>
          <a:ahLst/>
          <a:cxnLst/>
          <a:rect l="0" t="0" r="0" b="0"/>
          <a:pathLst>
            <a:path>
              <a:moveTo>
                <a:pt x="5617482" y="0"/>
              </a:moveTo>
              <a:lnTo>
                <a:pt x="5617482" y="264405"/>
              </a:lnTo>
              <a:lnTo>
                <a:pt x="0" y="264405"/>
              </a:lnTo>
              <a:lnTo>
                <a:pt x="0" y="494611"/>
              </a:lnTo>
            </a:path>
          </a:pathLst>
        </a:custGeom>
        <a:noFill/>
        <a:ln w="9525" cap="flat" cmpd="sng" algn="ctr">
          <a:solidFill>
            <a:schemeClr val="accent2">
              <a:hueOff val="-3090536"/>
              <a:satOff val="-32991"/>
              <a:lumOff val="1228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819390" y="2341404"/>
        <a:ext cx="282099" cy="5257"/>
      </dsp:txXfrm>
    </dsp:sp>
    <dsp:sp modelId="{1EBB42ED-EB08-4950-A225-31429F4049B3}">
      <dsp:nvSpPr>
        <dsp:cNvPr id="0" name=""/>
        <dsp:cNvSpPr/>
      </dsp:nvSpPr>
      <dsp:spPr>
        <a:xfrm>
          <a:off x="5627416" y="728409"/>
          <a:ext cx="2283529" cy="1370117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TOPIC 3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Choose the right types of literature</a:t>
          </a:r>
          <a:endParaRPr lang="en-GB" sz="1600" b="1" kern="1200" dirty="0"/>
        </a:p>
      </dsp:txBody>
      <dsp:txXfrm>
        <a:off x="5627416" y="728409"/>
        <a:ext cx="2283529" cy="1370117"/>
      </dsp:txXfrm>
    </dsp:sp>
    <dsp:sp modelId="{D0AB77F6-C4FF-4352-A29D-8B2B491F139F}">
      <dsp:nvSpPr>
        <dsp:cNvPr id="0" name=""/>
        <dsp:cNvSpPr/>
      </dsp:nvSpPr>
      <dsp:spPr>
        <a:xfrm>
          <a:off x="2291663" y="3263078"/>
          <a:ext cx="4946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4611" y="45720"/>
              </a:lnTo>
            </a:path>
          </a:pathLst>
        </a:custGeom>
        <a:noFill/>
        <a:ln w="9525" cap="flat" cmpd="sng" algn="ctr">
          <a:solidFill>
            <a:schemeClr val="accent2">
              <a:hueOff val="-4635805"/>
              <a:satOff val="-49487"/>
              <a:lumOff val="1843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525839" y="3306169"/>
        <a:ext cx="26260" cy="5257"/>
      </dsp:txXfrm>
    </dsp:sp>
    <dsp:sp modelId="{FEF13B08-72A8-4CFC-B794-28A535E0C471}">
      <dsp:nvSpPr>
        <dsp:cNvPr id="0" name=""/>
        <dsp:cNvSpPr/>
      </dsp:nvSpPr>
      <dsp:spPr>
        <a:xfrm>
          <a:off x="9933" y="2623739"/>
          <a:ext cx="2283529" cy="1370117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TOPIC 4 Choose your sources of evidence</a:t>
          </a:r>
          <a:endParaRPr lang="en-GB" sz="1600" b="1" kern="1200" dirty="0"/>
        </a:p>
      </dsp:txBody>
      <dsp:txXfrm>
        <a:off x="9933" y="2623739"/>
        <a:ext cx="2283529" cy="1370117"/>
      </dsp:txXfrm>
    </dsp:sp>
    <dsp:sp modelId="{BE8F930E-FF8C-46F5-B7DF-77B8E1DAF50A}">
      <dsp:nvSpPr>
        <dsp:cNvPr id="0" name=""/>
        <dsp:cNvSpPr/>
      </dsp:nvSpPr>
      <dsp:spPr>
        <a:xfrm>
          <a:off x="2818675" y="2623739"/>
          <a:ext cx="2283529" cy="1370117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TOPIC 6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Search effectively online</a:t>
          </a:r>
          <a:endParaRPr lang="en-GB" sz="1600" b="1" kern="1200" dirty="0"/>
        </a:p>
      </dsp:txBody>
      <dsp:txXfrm>
        <a:off x="2818675" y="2623739"/>
        <a:ext cx="2283529" cy="1370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1D79-47BA-498D-A18E-97F51B946815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4F90E-DED1-42D9-B2C4-CD020643E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8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A940-267E-47FA-90E5-97799C723DE0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DC761-313F-4374-9A6D-D0C07DE8EA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5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DC761-313F-4374-9A6D-D0C07DE8EA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5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8064" y="762273"/>
            <a:ext cx="3600400" cy="866527"/>
          </a:xfrm>
        </p:spPr>
        <p:txBody>
          <a:bodyPr anchor="t" anchorCtr="0">
            <a:normAutofit/>
          </a:bodyPr>
          <a:lstStyle>
            <a:lvl1pPr algn="l">
              <a:defRPr sz="2800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1916832"/>
            <a:ext cx="3600400" cy="432048"/>
          </a:xfrm>
        </p:spPr>
        <p:txBody>
          <a:bodyPr lIns="0" tIns="46800" rIns="0" bIns="0">
            <a:normAutofit/>
          </a:bodyPr>
          <a:lstStyle>
            <a:lvl1pPr marL="0" indent="0" algn="l">
              <a:buNone/>
              <a:defRPr sz="21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804248" y="5229200"/>
            <a:ext cx="1620000" cy="129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6" name="Picture 5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364272" cy="2087976"/>
          </a:xfrm>
        </p:spPr>
        <p:txBody>
          <a:bodyPr>
            <a:normAutofit/>
          </a:bodyPr>
          <a:lstStyle>
            <a:lvl1pPr algn="just">
              <a:defRPr sz="1400" b="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3068960"/>
            <a:ext cx="3359704" cy="504000"/>
          </a:xfrm>
        </p:spPr>
        <p:txBody>
          <a:bodyPr lIns="0" tIns="46800" rIns="0" bIns="0">
            <a:normAutofit/>
          </a:bodyPr>
          <a:lstStyle>
            <a:lvl1pPr marL="0" indent="0" algn="r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5148064" y="5229200"/>
            <a:ext cx="1620000" cy="1296987"/>
          </a:xfrm>
        </p:spPr>
        <p:txBody>
          <a:bodyPr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12" name="Picture 11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  <p:pic>
        <p:nvPicPr>
          <p:cNvPr id="4" name="Picture 3" descr="UK AID 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586604" cy="136815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95536" y="6135687"/>
            <a:ext cx="2888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kern="1200" dirty="0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inasp.info/</a:t>
            </a:r>
            <a:r>
              <a:rPr lang="en-US" sz="2400" b="1" u="none" kern="1200" dirty="0" err="1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vakayiko</a:t>
            </a:r>
            <a:endParaRPr lang="en-US" sz="2400" b="1" u="none" dirty="0">
              <a:solidFill>
                <a:srgbClr val="DA1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5776" y="692696"/>
            <a:ext cx="6120680" cy="576064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2060848"/>
            <a:ext cx="8229600" cy="4065315"/>
          </a:xfrm>
        </p:spPr>
        <p:txBody>
          <a:bodyPr/>
          <a:lstStyle>
            <a:lvl1pPr>
              <a:buClr>
                <a:schemeClr val="accent1"/>
              </a:buClr>
              <a:defRPr sz="220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/>
          <a:lstStyle>
            <a:lvl1pPr>
              <a:defRPr>
                <a:solidFill>
                  <a:srgbClr val="6CAB64"/>
                </a:solidFill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VY-LOGO_Boxed_Pink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" y="144017"/>
            <a:ext cx="1416495" cy="14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Y-PP_background-A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VY-LOGO_Type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955800"/>
            <a:ext cx="2806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6624736" cy="504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09320"/>
            <a:ext cx="115212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600">
                <a:solidFill>
                  <a:srgbClr val="DA1C5C"/>
                </a:solidFill>
                <a:latin typeface="+mj-lt"/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2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62" r:id="rId5"/>
    <p:sldLayoutId id="2147483660" r:id="rId6"/>
    <p:sldLayoutId id="2147483663" r:id="rId7"/>
    <p:sldLayoutId id="2147483655" r:id="rId8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tabLst>
          <a:tab pos="987425" algn="l"/>
        </a:tabLst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lykitchen.sspnet.org/2015/05/21/guest-post-inasps-anne-powell-on-availability-does-not-equal-access/" TargetMode="External"/><Relationship Id="rId2" Type="http://schemas.openxmlformats.org/officeDocument/2006/relationships/hyperlink" Target="http://www.inasp.info/en/training-resources/e-resources/access-support/identifying-and-using-online-research-literature-guide-policy-ma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3ieimpact.org/evaluation/evidence-gap-maps/" TargetMode="External"/><Relationship Id="rId4" Type="http://schemas.openxmlformats.org/officeDocument/2006/relationships/hyperlink" Target="http://www.elsevier.com/reviewers/what-is-peer-re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0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Evidence-Informed Policy Making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48064" y="2276872"/>
            <a:ext cx="3600400" cy="1440160"/>
          </a:xfrm>
        </p:spPr>
        <p:txBody>
          <a:bodyPr>
            <a:normAutofit/>
          </a:bodyPr>
          <a:lstStyle/>
          <a:p>
            <a:r>
              <a:rPr lang="en-US" i="1" dirty="0" smtClean="0"/>
              <a:t>Module 2 </a:t>
            </a:r>
            <a:endParaRPr lang="en-US" i="1" dirty="0"/>
          </a:p>
          <a:p>
            <a:r>
              <a:rPr lang="en-US" dirty="0" smtClean="0"/>
              <a:t>A Complete Search Strategy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7" b="4937"/>
          <a:stretch>
            <a:fillRect/>
          </a:stretch>
        </p:blipFill>
        <p:spPr>
          <a:xfrm>
            <a:off x="5556459" y="5517231"/>
            <a:ext cx="3198604" cy="1008981"/>
          </a:xfrm>
        </p:spPr>
      </p:pic>
      <p:sp>
        <p:nvSpPr>
          <p:cNvPr id="5" name="TextBox 4"/>
          <p:cNvSpPr txBox="1"/>
          <p:nvPr/>
        </p:nvSpPr>
        <p:spPr>
          <a:xfrm>
            <a:off x="5148064" y="4293095"/>
            <a:ext cx="36004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500" b="1" dirty="0" smtClean="0">
                <a:solidFill>
                  <a:schemeClr val="accent1"/>
                </a:solidFill>
                <a:latin typeface="+mj-lt"/>
              </a:rPr>
              <a:t>[DATE &amp; LOCATION HERE]</a:t>
            </a:r>
            <a:endParaRPr lang="en-GB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0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056784" cy="576064"/>
          </a:xfrm>
        </p:spPr>
        <p:txBody>
          <a:bodyPr/>
          <a:lstStyle/>
          <a:p>
            <a:r>
              <a:rPr lang="en-GB" dirty="0" smtClean="0"/>
              <a:t>What will be covered in this module?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78825430"/>
              </p:ext>
            </p:extLst>
          </p:nvPr>
        </p:nvGraphicFramePr>
        <p:xfrm>
          <a:off x="611560" y="1628800"/>
          <a:ext cx="7920880" cy="472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87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6120680" cy="576064"/>
          </a:xfrm>
        </p:spPr>
        <p:txBody>
          <a:bodyPr/>
          <a:lstStyle/>
          <a:p>
            <a:r>
              <a:rPr lang="en-GB" dirty="0" smtClean="0"/>
              <a:t>Steps of a search strategy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398786"/>
            <a:ext cx="7704856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Based on INASP and DFID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VY-M2-Fig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060"/>
            <a:ext cx="6264696" cy="643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9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120680" cy="576064"/>
          </a:xfrm>
        </p:spPr>
        <p:txBody>
          <a:bodyPr/>
          <a:lstStyle/>
          <a:p>
            <a:r>
              <a:rPr lang="en-GB" dirty="0" smtClean="0"/>
              <a:t>Sources of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  </a:t>
            </a:r>
            <a:r>
              <a:rPr lang="en-GB" b="1" dirty="0"/>
              <a:t>  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19" b="3416"/>
          <a:stretch/>
        </p:blipFill>
        <p:spPr>
          <a:xfrm>
            <a:off x="1619672" y="895356"/>
            <a:ext cx="5328592" cy="596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9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Boolean operators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96123"/>
              </p:ext>
            </p:extLst>
          </p:nvPr>
        </p:nvGraphicFramePr>
        <p:xfrm>
          <a:off x="395537" y="1628800"/>
          <a:ext cx="8424935" cy="5059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184"/>
                <a:gridCol w="2746688"/>
                <a:gridCol w="3773063"/>
              </a:tblGrid>
              <a:tr h="262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u="none" dirty="0">
                          <a:effectLst/>
                        </a:rPr>
                        <a:t>Operator </a:t>
                      </a:r>
                      <a:endParaRPr lang="en-US" sz="1700" u="none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u="none" dirty="0">
                          <a:effectLst/>
                        </a:rPr>
                        <a:t>Description </a:t>
                      </a:r>
                      <a:endParaRPr lang="en-US" sz="1700" u="none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u="none" dirty="0">
                          <a:effectLst/>
                        </a:rPr>
                        <a:t>Example </a:t>
                      </a:r>
                      <a:endParaRPr lang="en-US" sz="1700" u="none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8304">
                <a:tc>
                  <a:txBody>
                    <a:bodyPr/>
                    <a:lstStyle/>
                    <a:p>
                      <a:endParaRPr lang="en-US" sz="1700" dirty="0">
                        <a:solidFill>
                          <a:srgbClr val="DA1C5C"/>
                        </a:solidFill>
                        <a:effectLst/>
                        <a:latin typeface="Helvetic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use a keyword or idea 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Education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endParaRPr lang="en-US" sz="1700" dirty="0">
                        <a:solidFill>
                          <a:srgbClr val="DA1C5C"/>
                        </a:solidFill>
                        <a:effectLst/>
                        <a:latin typeface="Helvetic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use a phrase, question, or string of ideas.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Girls Education 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AND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include both words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Girls AND Education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OR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include either word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Girls OR Education</a:t>
                      </a:r>
                      <a:r>
                        <a:rPr lang="en-GB" sz="1700" baseline="0" dirty="0" smtClean="0">
                          <a:effectLst/>
                        </a:rPr>
                        <a:t> </a:t>
                      </a:r>
                      <a:r>
                        <a:rPr lang="en-GB" sz="1700" dirty="0" smtClean="0">
                          <a:effectLst/>
                        </a:rPr>
                        <a:t>AND </a:t>
                      </a:r>
                      <a:r>
                        <a:rPr lang="en-GB" sz="1700" dirty="0">
                          <a:effectLst/>
                        </a:rPr>
                        <a:t>Economic Growth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NOT 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exclude this word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Liberalisation NOT Exports AND </a:t>
                      </a:r>
                      <a:r>
                        <a:rPr lang="en-GB" sz="1700" dirty="0" smtClean="0">
                          <a:effectLst/>
                        </a:rPr>
                        <a:t>Girls Education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*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wildcard, include plurals and close matches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Gender*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87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" "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looks for whole phrases together by inserting quotations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impacts of gender equality on girls education”	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use lowercase letters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upper case can limit your search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effectLst/>
                        </a:rPr>
                        <a:t>“Girls education”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title: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to find the word in the title of the page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</a:rPr>
                        <a:t>title: </a:t>
                      </a:r>
                      <a:r>
                        <a:rPr lang="en-GB" sz="1700" dirty="0" smtClean="0">
                          <a:effectLst/>
                        </a:rPr>
                        <a:t>girls</a:t>
                      </a:r>
                      <a:endParaRPr lang="en-US" sz="1700" dirty="0">
                        <a:solidFill>
                          <a:srgbClr val="3B3046"/>
                        </a:solidFill>
                        <a:effectLst/>
                        <a:latin typeface="Helvetic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510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821032"/>
            <a:ext cx="5616624" cy="5560295"/>
          </a:xfrm>
        </p:spPr>
        <p:txBody>
          <a:bodyPr/>
          <a:lstStyle/>
          <a:p>
            <a:r>
              <a:rPr lang="en-GB" sz="3200" dirty="0" smtClean="0"/>
              <a:t>“</a:t>
            </a:r>
            <a:r>
              <a:rPr lang="en-GB" sz="3300" dirty="0" smtClean="0"/>
              <a:t>Evidence-informed </a:t>
            </a:r>
            <a:r>
              <a:rPr lang="en-GB" sz="3300" dirty="0" smtClean="0"/>
              <a:t>policy </a:t>
            </a:r>
            <a:r>
              <a:rPr lang="en-GB" sz="3300" b="0" dirty="0" smtClean="0"/>
              <a:t>is </a:t>
            </a:r>
            <a:r>
              <a:rPr lang="en-GB" sz="3300" b="0" dirty="0"/>
              <a:t>that which has considered a broad range of research evidence; </a:t>
            </a:r>
            <a:r>
              <a:rPr lang="en-GB" sz="3300" b="0" dirty="0" smtClean="0"/>
              <a:t>it </a:t>
            </a:r>
            <a:r>
              <a:rPr lang="en-GB" sz="3300" b="0" dirty="0"/>
              <a:t>considers other factors such as political realities and </a:t>
            </a:r>
            <a:r>
              <a:rPr lang="en-GB" sz="3300" b="0" dirty="0" smtClean="0"/>
              <a:t>public </a:t>
            </a:r>
            <a:r>
              <a:rPr lang="en-GB" sz="3300" b="0" dirty="0"/>
              <a:t>debates. </a:t>
            </a:r>
            <a:r>
              <a:rPr lang="en-GB" sz="3300" b="0" dirty="0" smtClean="0"/>
              <a:t>It is not exclusively </a:t>
            </a:r>
            <a:r>
              <a:rPr lang="en-GB" sz="3300" b="0" dirty="0"/>
              <a:t>based on </a:t>
            </a:r>
            <a:r>
              <a:rPr lang="en-GB" sz="3300" b="0" dirty="0" smtClean="0"/>
              <a:t>research. In </a:t>
            </a:r>
            <a:r>
              <a:rPr lang="en-GB" sz="3300" b="0" dirty="0"/>
              <a:t>some cases, research evidence may be considered and </a:t>
            </a:r>
            <a:r>
              <a:rPr lang="en-GB" sz="3300" b="0" dirty="0" smtClean="0"/>
              <a:t>rejected</a:t>
            </a:r>
            <a:r>
              <a:rPr lang="en-GB" sz="3300" b="0" dirty="0" smtClean="0"/>
              <a:t>.</a:t>
            </a:r>
            <a:r>
              <a:rPr lang="en-GB" sz="3300" dirty="0" smtClean="0"/>
              <a:t>”</a:t>
            </a:r>
            <a:endParaRPr lang="en-GB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404664"/>
            <a:ext cx="1944216" cy="608932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Source: </a:t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/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Authors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 on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(Newman, Fisher, &amp; </a:t>
            </a:r>
            <a:r>
              <a:rPr lang="en-GB" sz="1200" dirty="0" err="1">
                <a:solidFill>
                  <a:schemeClr val="accent1"/>
                </a:solidFill>
                <a:cs typeface="Helvetica"/>
              </a:rPr>
              <a:t>Shaxson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, 2012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) 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50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Identifying and using online research literature: a guide for policymakers</a:t>
            </a:r>
            <a:r>
              <a:rPr lang="en-GB" dirty="0"/>
              <a:t> (INASP) </a:t>
            </a:r>
            <a:r>
              <a:rPr lang="en-GB" u="sng" dirty="0" smtClean="0">
                <a:hlinkClick r:id="rId2"/>
              </a:rPr>
              <a:t>www.inasp.info</a:t>
            </a:r>
            <a:r>
              <a:rPr lang="en-GB" u="sng" dirty="0">
                <a:hlinkClick r:id="rId2"/>
              </a:rPr>
              <a:t>/en/training-resources/e-resources/access-support/identifying-and-using-online-research-literature-guide-policy-ma/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b="1" dirty="0"/>
              <a:t>‘Availability Does Not Equal Access’</a:t>
            </a:r>
            <a:r>
              <a:rPr lang="en-GB" dirty="0"/>
              <a:t>, Anne Powell on the Scholarly Kitchen Blog </a:t>
            </a:r>
            <a:r>
              <a:rPr lang="en-GB" u="sng" dirty="0">
                <a:hlinkClick r:id="rId3"/>
              </a:rPr>
              <a:t>http://scholarlykitchen.sspnet.org/2015/05/21/guest-post-inasps-anne-powell-on-availability-does-not-equal-access/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b="1" dirty="0"/>
              <a:t>For an example diagram of the peer review system of Elsevier (one of the world’s leading academic publishers), see</a:t>
            </a:r>
            <a:r>
              <a:rPr lang="en-GB" dirty="0"/>
              <a:t> </a:t>
            </a:r>
            <a:r>
              <a:rPr lang="en-GB" u="sng" dirty="0" smtClean="0">
                <a:hlinkClick r:id="rId4"/>
              </a:rPr>
              <a:t>www.elsevier.com</a:t>
            </a:r>
            <a:r>
              <a:rPr lang="en-GB" u="sng" dirty="0">
                <a:hlinkClick r:id="rId4"/>
              </a:rPr>
              <a:t>/reviewers/what-is-peer-review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Evidence Gap Maps</a:t>
            </a:r>
            <a:r>
              <a:rPr lang="en-GB" dirty="0"/>
              <a:t> from </a:t>
            </a:r>
            <a:r>
              <a:rPr lang="en-GB"/>
              <a:t>3ie </a:t>
            </a:r>
            <a:r>
              <a:rPr lang="en-GB" u="sng" smtClean="0">
                <a:hlinkClick r:id="rId5"/>
              </a:rPr>
              <a:t>www</a:t>
            </a:r>
            <a:r>
              <a:rPr lang="en-GB" u="sng" dirty="0">
                <a:hlinkClick r:id="rId5"/>
              </a:rPr>
              <a:t>.3ieimpact.org/evaluation/evidence-gap-maps/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02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ODI PowerPoint - CLIMATE CHANGE">
  <a:themeElements>
    <a:clrScheme name="VAKAYIKO A">
      <a:dk1>
        <a:sysClr val="windowText" lastClr="000000"/>
      </a:dk1>
      <a:lt1>
        <a:sysClr val="window" lastClr="FFFFFF"/>
      </a:lt1>
      <a:dk2>
        <a:srgbClr val="6D6E70"/>
      </a:dk2>
      <a:lt2>
        <a:srgbClr val="BCBEC0"/>
      </a:lt2>
      <a:accent1>
        <a:srgbClr val="DA1C5C"/>
      </a:accent1>
      <a:accent2>
        <a:srgbClr val="64003C"/>
      </a:accent2>
      <a:accent3>
        <a:srgbClr val="3B3092"/>
      </a:accent3>
      <a:accent4>
        <a:srgbClr val="3B3046"/>
      </a:accent4>
      <a:accent5>
        <a:srgbClr val="646464"/>
      </a:accent5>
      <a:accent6>
        <a:srgbClr val="969696"/>
      </a:accent6>
      <a:hlink>
        <a:srgbClr val="DA1C5C"/>
      </a:hlink>
      <a:folHlink>
        <a:srgbClr val="3B3092"/>
      </a:folHlink>
    </a:clrScheme>
    <a:fontScheme name="Office 2">
      <a:majorFont>
        <a:latin typeface="Helvetic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Helvetic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Category0 xmlns="640BDAC1-5A85-42FE-9888-FE7FD80A4DDF">Background</Category0>
    <Country xmlns="640BDAC1-5A85-42FE-9888-FE7FD80A4DDF">(none)</Country>
    <Description0 xmlns="640BDAC1-5A85-42FE-9888-FE7FD80A4DDF" xsi:nil="true"/>
    <Status xmlns="640BDAC1-5A85-42FE-9888-FE7FD80A4DDF">Draft</Status>
    <Approved xmlns="640BDAC1-5A85-42FE-9888-FE7FD80A4DDF">false</Approved>
    <World_x0020_Region xmlns="640BDAC1-5A85-42FE-9888-FE7FD80A4DDF">(none)</World_x0020_Region>
    <Source xmlns="640BDAC1-5A85-42FE-9888-FE7FD80A4DDF">Staff</Source>
    <Category_x0020_2 xmlns="640BDAC1-5A85-42FE-9888-FE7FD80A4DDF">General</Category_x0020_2>
    <Theme xmlns="640BDAC1-5A85-42FE-9888-FE7FD80A4DDF"/>
    <Key xmlns="640BDAC1-5A85-42FE-9888-FE7FD80A4DDF">false</Key>
    <Audience xmlns="640BDAC1-5A85-42FE-9888-FE7FD80A4DDF">true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A0B64855AFE429888FE7FD80A4DDF" ma:contentTypeVersion="0" ma:contentTypeDescription="Create a new document." ma:contentTypeScope="" ma:versionID="aff283dd891c4ecdc2bb186af27aa4cf">
  <xsd:schema xmlns:xsd="http://www.w3.org/2001/XMLSchema" xmlns:p="http://schemas.microsoft.com/office/2006/metadata/properties" xmlns:ns2="640BDAC1-5A85-42FE-9888-FE7FD80A4DDF" targetNamespace="http://schemas.microsoft.com/office/2006/metadata/properties" ma:root="true" ma:fieldsID="97f08719884836937f93a47e5250efb2" ns2:_="">
    <xsd:import namespace="640BDAC1-5A85-42FE-9888-FE7FD80A4DD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Key" minOccurs="0"/>
                <xsd:element ref="ns2:Category0" minOccurs="0"/>
                <xsd:element ref="ns2:Source"/>
                <xsd:element ref="ns2:Category_x0020_2"/>
                <xsd:element ref="ns2:Status"/>
                <xsd:element ref="ns2:Approved" minOccurs="0"/>
                <xsd:element ref="ns2:Audience" minOccurs="0"/>
                <xsd:element ref="ns2:World_x0020_Region" minOccurs="0"/>
                <xsd:element ref="ns2:Country" minOccurs="0"/>
                <xsd:element ref="ns2:Them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0BDAC1-5A85-42FE-9888-FE7FD80A4DDF" elementFormDefault="qualified">
    <xsd:import namespace="http://schemas.microsoft.com/office/2006/documentManagement/types"/>
    <xsd:element name="Description0" ma:index="8" nillable="true" ma:displayName="Summary" ma:description="A short description of what's in the document can help people to find it." ma:internalName="Description0">
      <xsd:simpleType>
        <xsd:restriction base="dms:Note"/>
      </xsd:simpleType>
    </xsd:element>
    <xsd:element name="Key" ma:index="9" nillable="true" ma:displayName="Key document" ma:default="0" ma:description="Tick if this is a key document for this project." ma:internalName="Key">
      <xsd:simpleType>
        <xsd:restriction base="dms:Boolean"/>
      </xsd:simpleType>
    </xsd:element>
    <xsd:element name="Category0" ma:index="10" nillable="true" ma:displayName="Category" ma:default="Background" ma:description="Does this document provide background information, describe a project process, or is it a project output?" ma:format="Dropdown" ma:internalName="Category0">
      <xsd:simpleType>
        <xsd:restriction base="dms:Choice">
          <xsd:enumeration value="Background"/>
          <xsd:enumeration value="Working"/>
          <xsd:enumeration value="Administration"/>
          <xsd:enumeration value="Outputs"/>
        </xsd:restriction>
      </xsd:simpleType>
    </xsd:element>
    <xsd:element name="Source" ma:index="11" ma:displayName="Author" ma:default="Staff" ma:description="Who wrote this document?" ma:format="Dropdown" ma:internalName="Source">
      <xsd:simpleType>
        <xsd:restriction base="dms:Choice">
          <xsd:enumeration value="Associate"/>
          <xsd:enumeration value="External"/>
          <xsd:enumeration value="Staff"/>
        </xsd:restriction>
      </xsd:simpleType>
    </xsd:element>
    <xsd:element name="Category_x0020_2" ma:index="12" ma:displayName="Document Type" ma:default="General" ma:description="Leave as general unless this is a special type of document (eg PID, CV, Meeting Report etc)" ma:format="Dropdown" ma:internalName="Category_x0020_2">
      <xsd:simpleType>
        <xsd:restriction base="dms:Choice">
          <xsd:enumeration value="Budget"/>
          <xsd:enumeration value="Business Plan"/>
          <xsd:enumeration value="Contract"/>
          <xsd:enumeration value="CV"/>
          <xsd:enumeration value="Expenses"/>
          <xsd:enumeration value="General"/>
          <xsd:enumeration value="How-to / Guideline"/>
          <xsd:enumeration value="Invoice"/>
          <xsd:enumeration value="M&amp;E"/>
          <xsd:enumeration value="Meeting Notes / Minutes"/>
          <xsd:enumeration value="PID"/>
          <xsd:enumeration value="Policy"/>
          <xsd:enumeration value="Proposal"/>
          <xsd:enumeration value="Publication"/>
          <xsd:enumeration value="Trip Report"/>
          <xsd:enumeration value="Other"/>
        </xsd:restriction>
      </xsd:simpleType>
    </xsd:element>
    <xsd:element name="Status" ma:index="13" ma:displayName="Status" ma:default="Draft" ma:description="Select Draft, Final (or Approved - only relevant for proposals and publications)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Approved" ma:index="14" nillable="true" ma:displayName="Approved" ma:default="0" ma:internalName="Approved">
      <xsd:simpleType>
        <xsd:restriction base="dms:Boolean"/>
      </xsd:simpleType>
    </xsd:element>
    <xsd:element name="Audience" ma:index="15" nillable="true" ma:displayName="Internal Only?" ma:default="1" ma:description="Clear this box if the document can be shared outside ODI." ma:internalName="Audience">
      <xsd:simpleType>
        <xsd:restriction base="dms:Boolean"/>
      </xsd:simpleType>
    </xsd:element>
    <xsd:element name="World_x0020_Region" ma:index="16" nillable="true" ma:displayName="Region" ma:default="(none)" ma:format="Dropdown" ma:internalName="World_x0020_Region">
      <xsd:simpleType>
        <xsd:restriction base="dms:Choice">
          <xsd:enumeration value="(none)"/>
          <xsd:enumeration value="Africa"/>
          <xsd:enumeration value="Africa/Eastern Africa"/>
          <xsd:enumeration value="Africa/Middle Africa"/>
          <xsd:enumeration value="Africa/Northern Africa"/>
          <xsd:enumeration value="Africa/Southern Africa"/>
          <xsd:enumeration value="Africa/Western Africa"/>
          <xsd:enumeration value="Americas"/>
          <xsd:enumeration value="Americas/Latin America and the Caribbean"/>
          <xsd:enumeration value="Americas/Northern America"/>
          <xsd:enumeration value="Asia"/>
          <xsd:enumeration value="Asia/Eastern Asia"/>
          <xsd:enumeration value="Asia/South-central Asia"/>
          <xsd:enumeration value="Asia/South-eastern Asia"/>
          <xsd:enumeration value="Asia/Western Asia"/>
          <xsd:enumeration value="Europe"/>
          <xsd:enumeration value="Europe/Eastern Europe"/>
          <xsd:enumeration value="Europe/Northern Europe"/>
          <xsd:enumeration value="Europe/Southern Europe"/>
          <xsd:enumeration value="Europe/Western Europe"/>
          <xsd:enumeration value="Global"/>
          <xsd:enumeration value="Oceania"/>
          <xsd:enumeration value="Oceania/Australia and New Zealand"/>
          <xsd:enumeration value="Oceania/Melanesia"/>
          <xsd:enumeration value="Oceania/Micronesia"/>
          <xsd:enumeration value="Oceania/Polynesia"/>
        </xsd:restriction>
      </xsd:simpleType>
    </xsd:element>
    <xsd:element name="Country" ma:index="17" nillable="true" ma:displayName="Country" ma:default="(none)" ma:description="Optional Field" ma:format="Dropdown" ma:internalName="Country">
      <xsd:simpleType>
        <xsd:restriction base="dms:Choice">
          <xsd:enumeration value="(none)"/>
          <xsd:enumeration value="Afghanistan"/>
          <xsd:enumeration value="Åland Islands"/>
          <xsd:enumeration value="Albania"/>
          <xsd:enumeration value="Algeria"/>
          <xsd:enumeration value="American Samoa"/>
          <xsd:enumeration value="Andorra"/>
          <xsd:enumeration value="Angola"/>
          <xsd:enumeration value="Anguilla"/>
          <xsd:enumeration value="Antigua and Barbuda"/>
          <xsd:enumeration value="Argentina"/>
          <xsd:enumeration value="Armenia"/>
          <xsd:enumeration value="Aruba"/>
          <xsd:enumeration value="Australia"/>
          <xsd:enumeration value="Austria"/>
          <xsd:enumeration value="Azerbaijan"/>
          <xsd:enumeration value="Bahamas"/>
          <xsd:enumeration value="Bahrain"/>
          <xsd:enumeration value="Bangladesh"/>
          <xsd:enumeration value="Barbados"/>
          <xsd:enumeration value="Belarus"/>
          <xsd:enumeration value="Belgium"/>
          <xsd:enumeration value="Belize"/>
          <xsd:enumeration value="Benin"/>
          <xsd:enumeration value="Bermuda"/>
          <xsd:enumeration value="Bhutan"/>
          <xsd:enumeration value="Bolivia"/>
          <xsd:enumeration value="Bosnia and Herzegovina"/>
          <xsd:enumeration value="Botswana"/>
          <xsd:enumeration value="Brazil"/>
          <xsd:enumeration value="British Virgin Islands"/>
          <xsd:enumeration value="Brunei Darussalam"/>
          <xsd:enumeration value="Bulgaria"/>
          <xsd:enumeration value="Burkina Faso"/>
          <xsd:enumeration value="Burundi"/>
          <xsd:enumeration value="Cambodia"/>
          <xsd:enumeration value="Cameroon"/>
          <xsd:enumeration value="Canada"/>
          <xsd:enumeration value="Cape Verde"/>
          <xsd:enumeration value="Cayman Islands"/>
          <xsd:enumeration value="Central African Republic"/>
          <xsd:enumeration value="Chad"/>
          <xsd:enumeration value="Chile"/>
          <xsd:enumeration value="China"/>
          <xsd:enumeration value="Colombia"/>
          <xsd:enumeration value="Comoros"/>
          <xsd:enumeration value="Congo"/>
          <xsd:enumeration value="Congo"/>
          <xsd:enumeration value="Cook Islands"/>
          <xsd:enumeration value="Costa Rica"/>
          <xsd:enumeration value="Côte d'Ivoire"/>
          <xsd:enumeration value="Croatia"/>
          <xsd:enumeration value="Cuba"/>
          <xsd:enumeration value="Cyprus"/>
          <xsd:enumeration value="Czech Republic"/>
          <xsd:enumeration value="Denmark"/>
          <xsd:enumeration value="Djibouti"/>
          <xsd:enumeration value="Dominica"/>
          <xsd:enumeration value="Dominican Republic"/>
          <xsd:enumeration value="DPR Korea"/>
          <xsd:enumeration value="Ecuador"/>
          <xsd:enumeration value="Egypt"/>
          <xsd:enumeration value="El Salvador"/>
          <xsd:enumeration value="Equatorial Guinea"/>
          <xsd:enumeration value="Eritrea"/>
          <xsd:enumeration value="Estonia"/>
          <xsd:enumeration value="Ethiopia"/>
          <xsd:enumeration value="Faeroe Islands"/>
          <xsd:enumeration value="Falkland Islands"/>
          <xsd:enumeration value="Fiji"/>
          <xsd:enumeration value="Finland"/>
          <xsd:enumeration value="France"/>
          <xsd:enumeration value="French Guiana"/>
          <xsd:enumeration value="French Polynesia"/>
          <xsd:enumeration value="Gabon"/>
          <xsd:enumeration value="Gambia"/>
          <xsd:enumeration value="Georgia"/>
          <xsd:enumeration value="Germany"/>
          <xsd:enumeration value="Ghana"/>
          <xsd:enumeration value="Gibraltar"/>
          <xsd:enumeration value="Greece"/>
          <xsd:enumeration value="Greenland"/>
          <xsd:enumeration value="Grenada"/>
          <xsd:enumeration value="Guadeloupe"/>
          <xsd:enumeration value="Guam"/>
          <xsd:enumeration value="Guatemala"/>
          <xsd:enumeration value="Guinea"/>
          <xsd:enumeration value="Guinea-Bissau"/>
          <xsd:enumeration value="Guyana"/>
          <xsd:enumeration value="Haiti"/>
          <xsd:enumeration value="Holy See"/>
          <xsd:enumeration value="Honduras"/>
          <xsd:enumeration value="Hong Kong"/>
          <xsd:enumeration value="Hungary"/>
          <xsd:enumeration value="Iceland"/>
          <xsd:enumeration value="India"/>
          <xsd:enumeration value="Indonesia"/>
          <xsd:enumeration value="Iran"/>
          <xsd:enumeration value="Iraq"/>
          <xsd:enumeration value="Ireland"/>
          <xsd:enumeration value="Israel"/>
          <xsd:enumeration value="Italy"/>
          <xsd:enumeration value="Jamaica"/>
          <xsd:enumeration value="Japan"/>
          <xsd:enumeration value="Jordan"/>
          <xsd:enumeration value="Kazakhstan"/>
          <xsd:enumeration value="Kenya"/>
          <xsd:enumeration value="Kiribati"/>
          <xsd:enumeration value="Kuwait"/>
          <xsd:enumeration value="Kyrgyzstan"/>
          <xsd:enumeration value="Lao PDR"/>
          <xsd:enumeration value="Latvia"/>
          <xsd:enumeration value="Lebanon"/>
          <xsd:enumeration value="Lesotho"/>
          <xsd:enumeration value="Liberia"/>
          <xsd:enumeration value="Libyan Arab Jamahiriya"/>
          <xsd:enumeration value="Liechtenstein"/>
          <xsd:enumeration value="Lithuania"/>
          <xsd:enumeration value="Luxembourg"/>
          <xsd:enumeration value="Macao"/>
          <xsd:enumeration value="Macedonia"/>
          <xsd:enumeration value="Madagascar"/>
          <xsd:enumeration value="Malawi"/>
          <xsd:enumeration value="Malaysia"/>
          <xsd:enumeration value="Maldives"/>
          <xsd:enumeration value="Mali"/>
          <xsd:enumeration value="Malta"/>
          <xsd:enumeration value="Marshall Islands"/>
          <xsd:enumeration value="Martinique"/>
          <xsd:enumeration value="Mauritania"/>
          <xsd:enumeration value="Mauritius"/>
          <xsd:enumeration value="Mayotte"/>
          <xsd:enumeration value="Mexico"/>
          <xsd:enumeration value="Micronesia"/>
          <xsd:enumeration value="Monaco"/>
          <xsd:enumeration value="Mongolia"/>
          <xsd:enumeration value="Montserrat"/>
          <xsd:enumeration value="Morocco"/>
          <xsd:enumeration value="Mozambique"/>
          <xsd:enumeration value="Myanmar"/>
          <xsd:enumeration value="Namibia"/>
          <xsd:enumeration value="Nauru"/>
          <xsd:enumeration value="Nepal"/>
          <xsd:enumeration value="Netherlands"/>
          <xsd:enumeration value="Netherlands Antilles"/>
          <xsd:enumeration value="New Caledonia"/>
          <xsd:enumeration value="New Zealand"/>
          <xsd:enumeration value="Nicaragua"/>
          <xsd:enumeration value="Niger"/>
          <xsd:enumeration value="Nigeria"/>
          <xsd:enumeration value="Niue"/>
          <xsd:enumeration value="Norfolk Island"/>
          <xsd:enumeration value="Northern Mariana Islands"/>
          <xsd:enumeration value="Norway"/>
          <xsd:enumeration value="Oman"/>
          <xsd:enumeration value="Pakistan"/>
          <xsd:enumeration value="Palau"/>
          <xsd:enumeration value="Palestinian Territory"/>
          <xsd:enumeration value="Panama"/>
          <xsd:enumeration value="Papua New Guinea"/>
          <xsd:enumeration value="Paraguay"/>
          <xsd:enumeration value="Peru"/>
          <xsd:enumeration value="Philippines"/>
          <xsd:enumeration value="Pitcairn"/>
          <xsd:enumeration value="Poland"/>
          <xsd:enumeration value="Portugal"/>
          <xsd:enumeration value="Puerto Rico"/>
          <xsd:enumeration value="Qatar"/>
          <xsd:enumeration value="Republic of Korea"/>
          <xsd:enumeration value="Republic of Moldova"/>
          <xsd:enumeration value="Réunion"/>
          <xsd:enumeration value="Romania"/>
          <xsd:enumeration value="Russian Federation"/>
          <xsd:enumeration value="Rwanda"/>
          <xsd:enumeration value="Saint Helena"/>
          <xsd:enumeration value="Saint Kitts and Nevis"/>
          <xsd:enumeration value="Saint Lucia"/>
          <xsd:enumeration value="Saint Pierre and Miquelon"/>
          <xsd:enumeration value="Saint Vincent &amp; Grenadines"/>
          <xsd:enumeration value="Samoa"/>
          <xsd:enumeration value="San Marino"/>
          <xsd:enumeration value="Sao Tome and Principe"/>
          <xsd:enumeration value="Saudi Arabia"/>
          <xsd:enumeration value="Senegal"/>
          <xsd:enumeration value="Serbia and Montenegro"/>
          <xsd:enumeration value="Seychelles"/>
          <xsd:enumeration value="Sierra Leone"/>
          <xsd:enumeration value="Singapore"/>
          <xsd:enumeration value="Slovakia"/>
          <xsd:enumeration value="Slovenia"/>
          <xsd:enumeration value="Solomon Islands"/>
          <xsd:enumeration value="Somalia"/>
          <xsd:enumeration value="South Africa"/>
          <xsd:enumeration value="Spain"/>
          <xsd:enumeration value="Sri Lanka"/>
          <xsd:enumeration value="Sudan"/>
          <xsd:enumeration value="Suriname"/>
          <xsd:enumeration value="Svalbard and Jan Mayen Islands"/>
          <xsd:enumeration value="Swaziland"/>
          <xsd:enumeration value="Sweden"/>
          <xsd:enumeration value="Switzerland"/>
          <xsd:enumeration value="Syrian Arab Republic"/>
          <xsd:enumeration value="Tajikistan"/>
          <xsd:enumeration value="Tanzania"/>
          <xsd:enumeration value="Thailand"/>
          <xsd:enumeration value="Timor-Leste"/>
          <xsd:enumeration value="Togo"/>
          <xsd:enumeration value="Tokelau"/>
          <xsd:enumeration value="Tonga"/>
          <xsd:enumeration value="Trinidad and Tobago"/>
          <xsd:enumeration value="Tunisia"/>
          <xsd:enumeration value="Turkey"/>
          <xsd:enumeration value="Turkmenistan"/>
          <xsd:enumeration value="Turks and Caicos Islands"/>
          <xsd:enumeration value="Tuvalu"/>
          <xsd:enumeration value="Uganda"/>
          <xsd:enumeration value="Ukraine"/>
          <xsd:enumeration value="United Arab Emirates"/>
          <xsd:enumeration value="United Kingdom"/>
          <xsd:enumeration value="United States"/>
          <xsd:enumeration value="Uruguay"/>
          <xsd:enumeration value="Uzbekistan"/>
          <xsd:enumeration value="Vanuatu"/>
          <xsd:enumeration value="Venezuela"/>
          <xsd:enumeration value="Viet Nam"/>
          <xsd:enumeration value="Virgin Islands"/>
          <xsd:enumeration value="Wallis and Futuna Islands"/>
          <xsd:enumeration value="Western Sahara"/>
          <xsd:enumeration value="Yemen"/>
          <xsd:enumeration value="Zambia"/>
          <xsd:enumeration value="Zimbabwe"/>
        </xsd:restriction>
      </xsd:simpleType>
    </xsd:element>
    <xsd:element name="Theme" ma:index="18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iculture"/>
                    <xsd:enumeration value="Aid"/>
                    <xsd:enumeration value="Aids/HIV"/>
                    <xsd:enumeration value="Communication"/>
                    <xsd:enumeration value="Conflicts"/>
                    <xsd:enumeration value="Debt"/>
                    <xsd:enumeration value="Development policy"/>
                    <xsd:enumeration value="Ecology"/>
                    <xsd:enumeration value="Economic development"/>
                    <xsd:enumeration value="Economic growth"/>
                    <xsd:enumeration value="Economic models"/>
                    <xsd:enumeration value="Economic policy"/>
                    <xsd:enumeration value="Economic reform"/>
                    <xsd:enumeration value="Economic theory"/>
                    <xsd:enumeration value="Education"/>
                    <xsd:enumeration value="Emergency relief"/>
                    <xsd:enumeration value="Environment"/>
                    <xsd:enumeration value="Evaluation"/>
                    <xsd:enumeration value="Exports"/>
                    <xsd:enumeration value="Finance"/>
                    <xsd:enumeration value="Fiscal policy"/>
                    <xsd:enumeration value="Food / Food Security"/>
                    <xsd:enumeration value="Gender"/>
                    <xsd:enumeration value="Globalisation"/>
                    <xsd:enumeration value="Governance"/>
                    <xsd:enumeration value="Health"/>
                    <xsd:enumeration value="Household"/>
                    <xsd:enumeration value="Human rights"/>
                    <xsd:enumeration value="Humanitarian assistance"/>
                    <xsd:enumeration value="Impact"/>
                    <xsd:enumeration value="Industry"/>
                    <xsd:enumeration value="Inequality"/>
                    <xsd:enumeration value="Investment / FDI"/>
                    <xsd:enumeration value="Labour"/>
                    <xsd:enumeration value="Land tenure"/>
                    <xsd:enumeration value="Livelihoods"/>
                    <xsd:enumeration value="Livestock"/>
                    <xsd:enumeration value="Management"/>
                    <xsd:enumeration value="Manufacturing"/>
                    <xsd:enumeration value="Natural resources"/>
                    <xsd:enumeration value="Non-governmental organisations"/>
                    <xsd:enumeration value="Participation"/>
                    <xsd:enumeration value="Policy"/>
                    <xsd:enumeration value="Politics"/>
                    <xsd:enumeration value="Poverty"/>
                    <xsd:enumeration value="Poverty alleviation"/>
                    <xsd:enumeration value="Public expenditure"/>
                    <xsd:enumeration value="Research"/>
                    <xsd:enumeration value="Rural areas"/>
                    <xsd:enumeration value="Rural development"/>
                    <xsd:enumeration value="Security"/>
                    <xsd:enumeration value="Social conditions"/>
                    <xsd:enumeration value="Structural adjustment"/>
                    <xsd:enumeration value="Sustainability"/>
                    <xsd:enumeration value="Technology"/>
                    <xsd:enumeration value="Tourism"/>
                    <xsd:enumeration value="Trade"/>
                    <xsd:enumeration value="Trade liberalisation"/>
                    <xsd:enumeration value="Trade policy"/>
                    <xsd:enumeration value="Water"/>
                    <xsd:enumeration value="Wome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B9889C0-8A44-4AE9-86DB-321CC54BC66D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640BDAC1-5A85-42FE-9888-FE7FD80A4DDF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5D07C80-243A-4252-B6FA-8E360CD19B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C9307B-93DB-446B-848F-25CB102C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0BDAC1-5A85-42FE-9888-FE7FD80A4DD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5678</TotalTime>
  <Words>254</Words>
  <Application>Microsoft Office PowerPoint</Application>
  <PresentationFormat>On-screen Show (4:3)</PresentationFormat>
  <Paragraphs>60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ODI PowerPoint - CLIMATE CHANGE</vt:lpstr>
      <vt:lpstr>PowerPoint Presentation</vt:lpstr>
      <vt:lpstr>Evidence-Informed Policy Making</vt:lpstr>
      <vt:lpstr>What will be covered in this module?</vt:lpstr>
      <vt:lpstr>Steps of a search strategy</vt:lpstr>
      <vt:lpstr>Sources of evidence</vt:lpstr>
      <vt:lpstr>Using Boolean operators </vt:lpstr>
      <vt:lpstr>“Evidence-informed policy is that which has considered a broad range of research evidence; it considers other factors such as political realities and public debates. It is not exclusively based on research. In some cases, research evidence may be considered and rejected.”</vt:lpstr>
      <vt:lpstr>Further Resources</vt:lpstr>
    </vt:vector>
  </TitlesOfParts>
  <Company>ODI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Francis</dc:creator>
  <cp:lastModifiedBy>Qurratulain Zaman</cp:lastModifiedBy>
  <cp:revision>141</cp:revision>
  <dcterms:created xsi:type="dcterms:W3CDTF">2010-12-17T10:37:41Z</dcterms:created>
  <dcterms:modified xsi:type="dcterms:W3CDTF">2016-06-14T15:43:13Z</dcterms:modified>
</cp:coreProperties>
</file>